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5143500" cx="9144000"/>
  <p:notesSz cx="6858000" cy="9144000"/>
  <p:embeddedFontLst>
    <p:embeddedFont>
      <p:font typeface="Montserrat"/>
      <p:regular r:id="rId50"/>
      <p:bold r:id="rId51"/>
      <p:italic r:id="rId52"/>
      <p:boldItalic r:id="rId53"/>
    </p:embeddedFont>
    <p:embeddedFont>
      <p:font typeface="Lato"/>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2A1EC22-9262-4C70-8509-999FEE1ED32D}">
  <a:tblStyle styleId="{92A1EC22-9262-4C70-8509-999FEE1ED32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bold.fntdata"/><Relationship Id="rId50" Type="http://schemas.openxmlformats.org/officeDocument/2006/relationships/font" Target="fonts/Montserrat-regular.fntdata"/><Relationship Id="rId53" Type="http://schemas.openxmlformats.org/officeDocument/2006/relationships/font" Target="fonts/Montserrat-boldItalic.fntdata"/><Relationship Id="rId52" Type="http://schemas.openxmlformats.org/officeDocument/2006/relationships/font" Target="fonts/Montserrat-italic.fntdata"/><Relationship Id="rId11" Type="http://schemas.openxmlformats.org/officeDocument/2006/relationships/slide" Target="slides/slide6.xml"/><Relationship Id="rId55" Type="http://schemas.openxmlformats.org/officeDocument/2006/relationships/font" Target="fonts/Lato-bold.fntdata"/><Relationship Id="rId10" Type="http://schemas.openxmlformats.org/officeDocument/2006/relationships/slide" Target="slides/slide5.xml"/><Relationship Id="rId54" Type="http://schemas.openxmlformats.org/officeDocument/2006/relationships/font" Target="fonts/Lato-regular.fntdata"/><Relationship Id="rId13" Type="http://schemas.openxmlformats.org/officeDocument/2006/relationships/slide" Target="slides/slide8.xml"/><Relationship Id="rId57" Type="http://schemas.openxmlformats.org/officeDocument/2006/relationships/font" Target="fonts/Lato-boldItalic.fntdata"/><Relationship Id="rId12" Type="http://schemas.openxmlformats.org/officeDocument/2006/relationships/slide" Target="slides/slide7.xml"/><Relationship Id="rId56" Type="http://schemas.openxmlformats.org/officeDocument/2006/relationships/font" Target="fonts/La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0" name="Shape 3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8" name="Shape 3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Shape 3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9" name="Shape 3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Shape 4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9" name="Shape 4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9" name="Shape 4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9" name="Shape 4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Shape 4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6" name="Shape 4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3" name="Shape 4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Shape 4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0" name="Shape 4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7" name="Shape 4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4" name="Shape 4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Shape 4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1" name="Shape 4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Shape 4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8" name="Shape 4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Shape 4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4" name="Shape 4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Shape 15"/>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25" name="Shape 125"/>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Shape 126"/>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Shape 1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Shape 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Shape 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9.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0.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8.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9.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1.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5.png"/><Relationship Id="rId4" Type="http://schemas.openxmlformats.org/officeDocument/2006/relationships/hyperlink" Target="http://drive.google.com/file/d/1I4xgofI5MbhksV5I4odaLSF_YdVjGnbh/view"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learn.sparkfun.com/tutorials/9dof-razor-imu-m0-hookup-guide" TargetMode="External"/><Relationship Id="rId4" Type="http://schemas.openxmlformats.org/officeDocument/2006/relationships/hyperlink" Target="https://learn.sparkfun.com/tutorials/9dof-razor-imu-m0-hookup-guid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ctrTitle"/>
          </p:nvPr>
        </p:nvSpPr>
        <p:spPr>
          <a:xfrm>
            <a:off x="2965200" y="1418300"/>
            <a:ext cx="6486900" cy="172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900"/>
              <a:t>Self-Activating Fall Alert </a:t>
            </a:r>
            <a:endParaRPr sz="3900"/>
          </a:p>
        </p:txBody>
      </p:sp>
      <p:sp>
        <p:nvSpPr>
          <p:cNvPr id="135" name="Shape 135"/>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Department of Electrical and Computer Engineering</a:t>
            </a:r>
            <a:endParaRPr/>
          </a:p>
          <a:p>
            <a:pPr indent="0" lvl="0" marL="0">
              <a:spcBef>
                <a:spcPts val="0"/>
              </a:spcBef>
              <a:spcAft>
                <a:spcPts val="0"/>
              </a:spcAft>
              <a:buNone/>
            </a:pPr>
            <a:r>
              <a:rPr lang="en"/>
              <a:t>Hayley Langley and Sean Miller</a:t>
            </a:r>
            <a:endParaRPr/>
          </a:p>
          <a:p>
            <a:pPr indent="0" lvl="0" marL="0">
              <a:spcBef>
                <a:spcPts val="0"/>
              </a:spcBef>
              <a:spcAft>
                <a:spcPts val="0"/>
              </a:spcAft>
              <a:buNone/>
            </a:pPr>
            <a:r>
              <a:t/>
            </a:r>
            <a:endParaRPr/>
          </a:p>
          <a:p>
            <a:pPr indent="0" lvl="0" marL="0" rtl="0">
              <a:spcBef>
                <a:spcPts val="0"/>
              </a:spcBef>
              <a:spcAft>
                <a:spcPts val="0"/>
              </a:spcAft>
              <a:buNone/>
            </a:pPr>
            <a:r>
              <a:rPr lang="en"/>
              <a:t>Advisor: Dr. Imtiaz</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Design Process </a:t>
            </a:r>
            <a:endParaRPr/>
          </a:p>
        </p:txBody>
      </p:sp>
      <p:pic>
        <p:nvPicPr>
          <p:cNvPr id="197" name="Shape 197"/>
          <p:cNvPicPr preferRelativeResize="0"/>
          <p:nvPr/>
        </p:nvPicPr>
        <p:blipFill>
          <a:blip r:embed="rId3">
            <a:alphaModFix/>
          </a:blip>
          <a:stretch>
            <a:fillRect/>
          </a:stretch>
        </p:blipFill>
        <p:spPr>
          <a:xfrm>
            <a:off x="1989625" y="1017720"/>
            <a:ext cx="5164751" cy="750100"/>
          </a:xfrm>
          <a:prstGeom prst="rect">
            <a:avLst/>
          </a:prstGeom>
          <a:noFill/>
          <a:ln>
            <a:noFill/>
          </a:ln>
        </p:spPr>
      </p:pic>
      <p:pic>
        <p:nvPicPr>
          <p:cNvPr id="198" name="Shape 198"/>
          <p:cNvPicPr preferRelativeResize="0"/>
          <p:nvPr/>
        </p:nvPicPr>
        <p:blipFill>
          <a:blip r:embed="rId4">
            <a:alphaModFix/>
          </a:blip>
          <a:stretch>
            <a:fillRect/>
          </a:stretch>
        </p:blipFill>
        <p:spPr>
          <a:xfrm>
            <a:off x="2336369" y="1863775"/>
            <a:ext cx="4471274" cy="2643325"/>
          </a:xfrm>
          <a:prstGeom prst="rect">
            <a:avLst/>
          </a:prstGeom>
          <a:noFill/>
          <a:ln>
            <a:noFill/>
          </a:ln>
        </p:spPr>
      </p:pic>
      <p:sp>
        <p:nvSpPr>
          <p:cNvPr id="199" name="Shape 199"/>
          <p:cNvSpPr txBox="1"/>
          <p:nvPr/>
        </p:nvSpPr>
        <p:spPr>
          <a:xfrm>
            <a:off x="3281850" y="4690575"/>
            <a:ext cx="2802000" cy="268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solidFill>
                  <a:schemeClr val="lt1"/>
                </a:solidFill>
                <a:latin typeface="Lato"/>
                <a:ea typeface="Lato"/>
                <a:cs typeface="Lato"/>
                <a:sym typeface="Lato"/>
              </a:rPr>
              <a:t>Figure 1. Project </a:t>
            </a:r>
            <a:r>
              <a:rPr lang="en" sz="1200">
                <a:solidFill>
                  <a:schemeClr val="lt1"/>
                </a:solidFill>
                <a:latin typeface="Lato"/>
                <a:ea typeface="Lato"/>
                <a:cs typeface="Lato"/>
                <a:sym typeface="Lato"/>
              </a:rPr>
              <a:t>Hierarchy</a:t>
            </a:r>
            <a:r>
              <a:rPr lang="en" sz="1200">
                <a:solidFill>
                  <a:schemeClr val="lt1"/>
                </a:solidFill>
                <a:latin typeface="Lato"/>
                <a:ea typeface="Lato"/>
                <a:cs typeface="Lato"/>
                <a:sym typeface="Lato"/>
              </a:rPr>
              <a:t> Diagram</a:t>
            </a:r>
            <a:endParaRPr sz="1200">
              <a:solidFill>
                <a:schemeClr val="lt1"/>
              </a:solidFill>
              <a:latin typeface="Lato"/>
              <a:ea typeface="Lato"/>
              <a:cs typeface="Lato"/>
              <a:sym typeface="Lato"/>
            </a:endParaRPr>
          </a:p>
        </p:txBody>
      </p:sp>
      <p:sp>
        <p:nvSpPr>
          <p:cNvPr id="200" name="Shape 2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System Overview</a:t>
            </a:r>
            <a:endParaRPr/>
          </a:p>
        </p:txBody>
      </p:sp>
      <p:pic>
        <p:nvPicPr>
          <p:cNvPr id="206" name="Shape 206"/>
          <p:cNvPicPr preferRelativeResize="0"/>
          <p:nvPr/>
        </p:nvPicPr>
        <p:blipFill>
          <a:blip r:embed="rId3">
            <a:alphaModFix/>
          </a:blip>
          <a:stretch>
            <a:fillRect/>
          </a:stretch>
        </p:blipFill>
        <p:spPr>
          <a:xfrm>
            <a:off x="3733289" y="840475"/>
            <a:ext cx="1485525" cy="3923099"/>
          </a:xfrm>
          <a:prstGeom prst="rect">
            <a:avLst/>
          </a:prstGeom>
          <a:noFill/>
          <a:ln>
            <a:noFill/>
          </a:ln>
        </p:spPr>
      </p:pic>
      <p:sp>
        <p:nvSpPr>
          <p:cNvPr id="207" name="Shape 207"/>
          <p:cNvSpPr txBox="1"/>
          <p:nvPr/>
        </p:nvSpPr>
        <p:spPr>
          <a:xfrm>
            <a:off x="3516488" y="4815325"/>
            <a:ext cx="28020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2. System Overview</a:t>
            </a:r>
            <a:endParaRPr sz="1200">
              <a:solidFill>
                <a:schemeClr val="lt1"/>
              </a:solidFill>
              <a:latin typeface="Lato"/>
              <a:ea typeface="Lato"/>
              <a:cs typeface="Lato"/>
              <a:sym typeface="Lato"/>
            </a:endParaRPr>
          </a:p>
        </p:txBody>
      </p:sp>
      <p:sp>
        <p:nvSpPr>
          <p:cNvPr id="208" name="Shape 20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Design Constraints</a:t>
            </a:r>
            <a:endParaRPr/>
          </a:p>
        </p:txBody>
      </p:sp>
      <p:sp>
        <p:nvSpPr>
          <p:cNvPr id="214" name="Shape 21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Develop a compact, dependable, and self-activating system</a:t>
            </a:r>
            <a:endParaRPr sz="1400"/>
          </a:p>
          <a:p>
            <a:pPr indent="-317500" lvl="0" marL="457200" rtl="0">
              <a:spcBef>
                <a:spcPts val="0"/>
              </a:spcBef>
              <a:spcAft>
                <a:spcPts val="0"/>
              </a:spcAft>
              <a:buSzPts val="1400"/>
              <a:buChar char="●"/>
            </a:pPr>
            <a:r>
              <a:rPr lang="en" sz="1400"/>
              <a:t>Write device drivers that will accurately detect falls and eliminate false positives</a:t>
            </a:r>
            <a:endParaRPr sz="1400"/>
          </a:p>
          <a:p>
            <a:pPr indent="-317500" lvl="0" marL="457200" rtl="0">
              <a:spcBef>
                <a:spcPts val="0"/>
              </a:spcBef>
              <a:spcAft>
                <a:spcPts val="0"/>
              </a:spcAft>
              <a:buSzPts val="1400"/>
              <a:buChar char="●"/>
            </a:pPr>
            <a:r>
              <a:rPr lang="en" sz="1400"/>
              <a:t>Minimizes energy consumption</a:t>
            </a:r>
            <a:endParaRPr sz="1400"/>
          </a:p>
          <a:p>
            <a:pPr indent="-317500" lvl="0" marL="457200">
              <a:spcBef>
                <a:spcPts val="0"/>
              </a:spcBef>
              <a:spcAft>
                <a:spcPts val="0"/>
              </a:spcAft>
              <a:buSzPts val="1400"/>
              <a:buChar char="●"/>
            </a:pPr>
            <a:r>
              <a:rPr lang="en" sz="1400"/>
              <a:t>Maximizes battery life of the device</a:t>
            </a:r>
            <a:endParaRPr sz="1400"/>
          </a:p>
        </p:txBody>
      </p:sp>
      <p:sp>
        <p:nvSpPr>
          <p:cNvPr id="215" name="Shape 2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Parts List</a:t>
            </a:r>
            <a:endParaRPr/>
          </a:p>
        </p:txBody>
      </p:sp>
      <p:sp>
        <p:nvSpPr>
          <p:cNvPr id="221" name="Shape 221"/>
          <p:cNvSpPr txBox="1"/>
          <p:nvPr>
            <p:ph idx="1" type="body"/>
          </p:nvPr>
        </p:nvSpPr>
        <p:spPr>
          <a:xfrm>
            <a:off x="1297500" y="1375625"/>
            <a:ext cx="7038900" cy="29112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SparkFun 9DoF(9 Degrees of Freedom) Razor IMU (</a:t>
            </a:r>
            <a:r>
              <a:rPr lang="en" sz="1400"/>
              <a:t>Inertial</a:t>
            </a:r>
            <a:r>
              <a:rPr lang="en" sz="1400"/>
              <a:t> Measurement Unit) </a:t>
            </a:r>
            <a:endParaRPr sz="1400"/>
          </a:p>
          <a:p>
            <a:pPr indent="-317500" lvl="0" marL="457200" rtl="0">
              <a:spcBef>
                <a:spcPts val="0"/>
              </a:spcBef>
              <a:spcAft>
                <a:spcPts val="0"/>
              </a:spcAft>
              <a:buSzPts val="1400"/>
              <a:buChar char="●"/>
            </a:pPr>
            <a:r>
              <a:rPr lang="en" sz="1400"/>
              <a:t>RN41 Bluetooth Mate Gold</a:t>
            </a:r>
            <a:endParaRPr sz="1400"/>
          </a:p>
          <a:p>
            <a:pPr indent="-317500" lvl="0" marL="457200" rtl="0">
              <a:spcBef>
                <a:spcPts val="0"/>
              </a:spcBef>
              <a:spcAft>
                <a:spcPts val="0"/>
              </a:spcAft>
              <a:buSzPts val="1400"/>
              <a:buChar char="●"/>
            </a:pPr>
            <a:r>
              <a:rPr lang="en" sz="1400"/>
              <a:t>Lithium Ion Battery</a:t>
            </a:r>
            <a:endParaRPr sz="1400"/>
          </a:p>
        </p:txBody>
      </p:sp>
      <p:pic>
        <p:nvPicPr>
          <p:cNvPr id="222" name="Shape 222"/>
          <p:cNvPicPr preferRelativeResize="0"/>
          <p:nvPr/>
        </p:nvPicPr>
        <p:blipFill>
          <a:blip r:embed="rId3">
            <a:alphaModFix/>
          </a:blip>
          <a:stretch>
            <a:fillRect/>
          </a:stretch>
        </p:blipFill>
        <p:spPr>
          <a:xfrm>
            <a:off x="6110125" y="1768150"/>
            <a:ext cx="2226275" cy="2968376"/>
          </a:xfrm>
          <a:prstGeom prst="rect">
            <a:avLst/>
          </a:prstGeom>
          <a:noFill/>
          <a:ln>
            <a:noFill/>
          </a:ln>
        </p:spPr>
      </p:pic>
      <p:sp>
        <p:nvSpPr>
          <p:cNvPr id="223" name="Shape 223"/>
          <p:cNvSpPr txBox="1"/>
          <p:nvPr/>
        </p:nvSpPr>
        <p:spPr>
          <a:xfrm>
            <a:off x="5994975" y="4738450"/>
            <a:ext cx="28020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3. Device System and Case</a:t>
            </a:r>
            <a:endParaRPr sz="1200">
              <a:solidFill>
                <a:schemeClr val="lt1"/>
              </a:solidFill>
              <a:latin typeface="Lato"/>
              <a:ea typeface="Lato"/>
              <a:cs typeface="Lato"/>
              <a:sym typeface="Lato"/>
            </a:endParaRPr>
          </a:p>
        </p:txBody>
      </p:sp>
      <p:sp>
        <p:nvSpPr>
          <p:cNvPr id="224" name="Shape 2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Finances of the Project</a:t>
            </a:r>
            <a:endParaRPr/>
          </a:p>
        </p:txBody>
      </p:sp>
      <p:graphicFrame>
        <p:nvGraphicFramePr>
          <p:cNvPr id="230" name="Shape 230"/>
          <p:cNvGraphicFramePr/>
          <p:nvPr/>
        </p:nvGraphicFramePr>
        <p:xfrm>
          <a:off x="1062875" y="1476800"/>
          <a:ext cx="3000000" cy="3000000"/>
        </p:xfrm>
        <a:graphic>
          <a:graphicData uri="http://schemas.openxmlformats.org/drawingml/2006/table">
            <a:tbl>
              <a:tblPr>
                <a:noFill/>
                <a:tableStyleId>{92A1EC22-9262-4C70-8509-999FEE1ED32D}</a:tableStyleId>
              </a:tblPr>
              <a:tblGrid>
                <a:gridCol w="3797025"/>
                <a:gridCol w="3797025"/>
              </a:tblGrid>
              <a:tr h="462125">
                <a:tc>
                  <a:txBody>
                    <a:bodyPr>
                      <a:noAutofit/>
                    </a:bodyPr>
                    <a:lstStyle/>
                    <a:p>
                      <a:pPr indent="0" lvl="0" marL="0">
                        <a:spcBef>
                          <a:spcPts val="0"/>
                        </a:spcBef>
                        <a:spcAft>
                          <a:spcPts val="0"/>
                        </a:spcAft>
                        <a:buNone/>
                      </a:pPr>
                      <a:r>
                        <a:rPr lang="en">
                          <a:solidFill>
                            <a:schemeClr val="lt1"/>
                          </a:solidFill>
                          <a:latin typeface="Lato"/>
                          <a:ea typeface="Lato"/>
                          <a:cs typeface="Lato"/>
                          <a:sym typeface="Lato"/>
                        </a:rPr>
                        <a:t>PARTS</a:t>
                      </a:r>
                      <a:endParaRPr>
                        <a:solidFill>
                          <a:schemeClr val="lt1"/>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chemeClr val="lt1"/>
                          </a:solidFill>
                          <a:latin typeface="Lato"/>
                          <a:ea typeface="Lato"/>
                          <a:cs typeface="Lato"/>
                          <a:sym typeface="Lato"/>
                        </a:rPr>
                        <a:t>PRICE</a:t>
                      </a:r>
                      <a:endParaRPr>
                        <a:solidFill>
                          <a:schemeClr val="lt1"/>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835525">
                <a:tc>
                  <a:txBody>
                    <a:bodyPr>
                      <a:noAutofit/>
                    </a:bodyPr>
                    <a:lstStyle/>
                    <a:p>
                      <a:pPr indent="0" lvl="0" marL="0">
                        <a:spcBef>
                          <a:spcPts val="0"/>
                        </a:spcBef>
                        <a:spcAft>
                          <a:spcPts val="0"/>
                        </a:spcAft>
                        <a:buNone/>
                      </a:pPr>
                      <a:r>
                        <a:rPr lang="en">
                          <a:solidFill>
                            <a:schemeClr val="lt1"/>
                          </a:solidFill>
                          <a:latin typeface="Lato"/>
                          <a:ea typeface="Lato"/>
                          <a:cs typeface="Lato"/>
                          <a:sym typeface="Lato"/>
                        </a:rPr>
                        <a:t>SparkFun 9DoF Razor IMU</a:t>
                      </a:r>
                      <a:endParaRPr>
                        <a:solidFill>
                          <a:schemeClr val="lt1"/>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nSpc>
                          <a:spcPct val="110000"/>
                        </a:lnSpc>
                        <a:spcBef>
                          <a:spcPts val="0"/>
                        </a:spcBef>
                        <a:spcAft>
                          <a:spcPts val="0"/>
                        </a:spcAft>
                        <a:buNone/>
                      </a:pPr>
                      <a:r>
                        <a:rPr lang="en">
                          <a:solidFill>
                            <a:schemeClr val="lt1"/>
                          </a:solidFill>
                          <a:latin typeface="Lato"/>
                          <a:ea typeface="Lato"/>
                          <a:cs typeface="Lato"/>
                          <a:sym typeface="Lato"/>
                        </a:rPr>
                        <a:t>$34.95</a:t>
                      </a:r>
                      <a:endParaRPr>
                        <a:solidFill>
                          <a:schemeClr val="lt1"/>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778800">
                <a:tc>
                  <a:txBody>
                    <a:bodyPr>
                      <a:noAutofit/>
                    </a:bodyPr>
                    <a:lstStyle/>
                    <a:p>
                      <a:pPr indent="0" lvl="0" marL="0">
                        <a:spcBef>
                          <a:spcPts val="0"/>
                        </a:spcBef>
                        <a:spcAft>
                          <a:spcPts val="0"/>
                        </a:spcAft>
                        <a:buNone/>
                      </a:pPr>
                      <a:r>
                        <a:rPr lang="en">
                          <a:solidFill>
                            <a:schemeClr val="lt1"/>
                          </a:solidFill>
                          <a:latin typeface="Lato"/>
                          <a:ea typeface="Lato"/>
                          <a:cs typeface="Lato"/>
                          <a:sym typeface="Lato"/>
                        </a:rPr>
                        <a:t>RN41 Bluetooth Mate Gold</a:t>
                      </a:r>
                      <a:endParaRPr>
                        <a:solidFill>
                          <a:schemeClr val="lt1"/>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chemeClr val="lt1"/>
                          </a:solidFill>
                          <a:latin typeface="Lato"/>
                          <a:ea typeface="Lato"/>
                          <a:cs typeface="Lato"/>
                          <a:sym typeface="Lato"/>
                        </a:rPr>
                        <a:t>$34.95</a:t>
                      </a:r>
                      <a:endParaRPr>
                        <a:solidFill>
                          <a:schemeClr val="lt1"/>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778800">
                <a:tc>
                  <a:txBody>
                    <a:bodyPr>
                      <a:noAutofit/>
                    </a:bodyPr>
                    <a:lstStyle/>
                    <a:p>
                      <a:pPr indent="0" lvl="0" marL="0">
                        <a:spcBef>
                          <a:spcPts val="0"/>
                        </a:spcBef>
                        <a:spcAft>
                          <a:spcPts val="0"/>
                        </a:spcAft>
                        <a:buNone/>
                      </a:pPr>
                      <a:r>
                        <a:rPr lang="en">
                          <a:solidFill>
                            <a:schemeClr val="lt1"/>
                          </a:solidFill>
                          <a:latin typeface="Lato"/>
                          <a:ea typeface="Lato"/>
                          <a:cs typeface="Lato"/>
                          <a:sym typeface="Lato"/>
                        </a:rPr>
                        <a:t>Lithium Ion Battery</a:t>
                      </a:r>
                      <a:endParaRPr>
                        <a:solidFill>
                          <a:schemeClr val="lt1"/>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chemeClr val="lt1"/>
                          </a:solidFill>
                          <a:latin typeface="Lato"/>
                          <a:ea typeface="Lato"/>
                          <a:cs typeface="Lato"/>
                          <a:sym typeface="Lato"/>
                        </a:rPr>
                        <a:t>$4.95</a:t>
                      </a:r>
                      <a:endParaRPr>
                        <a:solidFill>
                          <a:schemeClr val="lt1"/>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
        <p:nvSpPr>
          <p:cNvPr id="231" name="Shape 231"/>
          <p:cNvSpPr txBox="1"/>
          <p:nvPr/>
        </p:nvSpPr>
        <p:spPr>
          <a:xfrm>
            <a:off x="3876800" y="4565825"/>
            <a:ext cx="28020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Table 1. Parts and Price</a:t>
            </a:r>
            <a:endParaRPr sz="1200">
              <a:solidFill>
                <a:schemeClr val="lt1"/>
              </a:solidFill>
              <a:latin typeface="Lato"/>
              <a:ea typeface="Lato"/>
              <a:cs typeface="Lato"/>
              <a:sym typeface="Lato"/>
            </a:endParaRPr>
          </a:p>
        </p:txBody>
      </p:sp>
      <p:sp>
        <p:nvSpPr>
          <p:cNvPr id="232" name="Shape 2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Software Block Diagram</a:t>
            </a:r>
            <a:endParaRPr/>
          </a:p>
        </p:txBody>
      </p:sp>
      <p:pic>
        <p:nvPicPr>
          <p:cNvPr id="238" name="Shape 238"/>
          <p:cNvPicPr preferRelativeResize="0"/>
          <p:nvPr/>
        </p:nvPicPr>
        <p:blipFill>
          <a:blip r:embed="rId3">
            <a:alphaModFix/>
          </a:blip>
          <a:stretch>
            <a:fillRect/>
          </a:stretch>
        </p:blipFill>
        <p:spPr>
          <a:xfrm>
            <a:off x="1879050" y="1017725"/>
            <a:ext cx="5385900" cy="3651025"/>
          </a:xfrm>
          <a:prstGeom prst="rect">
            <a:avLst/>
          </a:prstGeom>
          <a:noFill/>
          <a:ln>
            <a:noFill/>
          </a:ln>
        </p:spPr>
      </p:pic>
      <p:sp>
        <p:nvSpPr>
          <p:cNvPr id="239" name="Shape 239"/>
          <p:cNvSpPr txBox="1"/>
          <p:nvPr/>
        </p:nvSpPr>
        <p:spPr>
          <a:xfrm>
            <a:off x="3473800" y="4748150"/>
            <a:ext cx="28020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4. Software Diagram</a:t>
            </a:r>
            <a:endParaRPr sz="1200">
              <a:solidFill>
                <a:schemeClr val="lt1"/>
              </a:solidFill>
              <a:latin typeface="Lato"/>
              <a:ea typeface="Lato"/>
              <a:cs typeface="Lato"/>
              <a:sym typeface="Lato"/>
            </a:endParaRPr>
          </a:p>
        </p:txBody>
      </p:sp>
      <p:sp>
        <p:nvSpPr>
          <p:cNvPr id="240" name="Shape 2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Hardware Block Diagram</a:t>
            </a:r>
            <a:endParaRPr/>
          </a:p>
        </p:txBody>
      </p:sp>
      <p:pic>
        <p:nvPicPr>
          <p:cNvPr id="246" name="Shape 246"/>
          <p:cNvPicPr preferRelativeResize="0"/>
          <p:nvPr/>
        </p:nvPicPr>
        <p:blipFill>
          <a:blip r:embed="rId3">
            <a:alphaModFix/>
          </a:blip>
          <a:stretch>
            <a:fillRect/>
          </a:stretch>
        </p:blipFill>
        <p:spPr>
          <a:xfrm>
            <a:off x="2124438" y="1017725"/>
            <a:ext cx="4895125" cy="3503375"/>
          </a:xfrm>
          <a:prstGeom prst="rect">
            <a:avLst/>
          </a:prstGeom>
          <a:noFill/>
          <a:ln>
            <a:noFill/>
          </a:ln>
        </p:spPr>
      </p:pic>
      <p:sp>
        <p:nvSpPr>
          <p:cNvPr id="247" name="Shape 247"/>
          <p:cNvSpPr txBox="1"/>
          <p:nvPr/>
        </p:nvSpPr>
        <p:spPr>
          <a:xfrm>
            <a:off x="3617450" y="4652200"/>
            <a:ext cx="28020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5. Hardware Diagram</a:t>
            </a:r>
            <a:endParaRPr sz="1200">
              <a:solidFill>
                <a:schemeClr val="lt1"/>
              </a:solidFill>
              <a:latin typeface="Lato"/>
              <a:ea typeface="Lato"/>
              <a:cs typeface="Lato"/>
              <a:sym typeface="Lato"/>
            </a:endParaRPr>
          </a:p>
        </p:txBody>
      </p:sp>
      <p:sp>
        <p:nvSpPr>
          <p:cNvPr id="248" name="Shape 2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Design Approach - Fall Detection Algorithm</a:t>
            </a:r>
            <a:endParaRPr/>
          </a:p>
        </p:txBody>
      </p:sp>
      <p:sp>
        <p:nvSpPr>
          <p:cNvPr id="254" name="Shape 25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Determines that the acceleration of the data is higher during a fall</a:t>
            </a:r>
            <a:endParaRPr sz="1400"/>
          </a:p>
          <a:p>
            <a:pPr indent="-317500" lvl="0" marL="457200" rtl="0">
              <a:spcBef>
                <a:spcPts val="0"/>
              </a:spcBef>
              <a:spcAft>
                <a:spcPts val="0"/>
              </a:spcAft>
              <a:buSzPts val="1400"/>
              <a:buChar char="●"/>
            </a:pPr>
            <a:r>
              <a:rPr lang="en" sz="1400"/>
              <a:t>Determines that the fallen person is at rest after the fall</a:t>
            </a:r>
            <a:endParaRPr sz="1400"/>
          </a:p>
          <a:p>
            <a:pPr indent="-317500" lvl="0" marL="457200" rtl="0">
              <a:spcBef>
                <a:spcPts val="0"/>
              </a:spcBef>
              <a:spcAft>
                <a:spcPts val="0"/>
              </a:spcAft>
              <a:buSzPts val="1400"/>
              <a:buChar char="●"/>
            </a:pPr>
            <a:r>
              <a:rPr lang="en" sz="1400"/>
              <a:t>Monitors the magnetic field of the data </a:t>
            </a:r>
            <a:endParaRPr sz="1400"/>
          </a:p>
          <a:p>
            <a:pPr indent="-317500" lvl="0" marL="457200" rtl="0">
              <a:spcBef>
                <a:spcPts val="0"/>
              </a:spcBef>
              <a:spcAft>
                <a:spcPts val="0"/>
              </a:spcAft>
              <a:buSzPts val="1400"/>
              <a:buChar char="●"/>
            </a:pPr>
            <a:r>
              <a:rPr lang="en" sz="1400"/>
              <a:t>Experimental</a:t>
            </a:r>
            <a:r>
              <a:rPr lang="en" sz="1400"/>
              <a:t> data used to determine the optimal parameters </a:t>
            </a:r>
            <a:endParaRPr sz="1400"/>
          </a:p>
        </p:txBody>
      </p:sp>
      <p:sp>
        <p:nvSpPr>
          <p:cNvPr id="255" name="Shape 2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Shape 26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Design Approach - Data Collection</a:t>
            </a:r>
            <a:endParaRPr/>
          </a:p>
        </p:txBody>
      </p:sp>
      <p:sp>
        <p:nvSpPr>
          <p:cNvPr id="261" name="Shape 26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a:spcBef>
                <a:spcPts val="0"/>
              </a:spcBef>
              <a:spcAft>
                <a:spcPts val="0"/>
              </a:spcAft>
              <a:buSzPts val="1400"/>
              <a:buChar char="●"/>
            </a:pPr>
            <a:r>
              <a:rPr lang="en" sz="1400"/>
              <a:t>Data is saved onto a microSD card</a:t>
            </a:r>
            <a:endParaRPr sz="1400"/>
          </a:p>
          <a:p>
            <a:pPr indent="-317500" lvl="0" marL="457200">
              <a:spcBef>
                <a:spcPts val="0"/>
              </a:spcBef>
              <a:spcAft>
                <a:spcPts val="0"/>
              </a:spcAft>
              <a:buSzPts val="1400"/>
              <a:buChar char="●"/>
            </a:pPr>
            <a:r>
              <a:rPr lang="en" sz="1400"/>
              <a:t>Format of data is time, accelerometer, gyroscope, magnetometer</a:t>
            </a:r>
            <a:endParaRPr sz="1400"/>
          </a:p>
          <a:p>
            <a:pPr indent="-317500" lvl="0" marL="457200">
              <a:spcBef>
                <a:spcPts val="0"/>
              </a:spcBef>
              <a:spcAft>
                <a:spcPts val="0"/>
              </a:spcAft>
              <a:buSzPts val="1400"/>
              <a:buChar char="●"/>
            </a:pPr>
            <a:r>
              <a:rPr lang="en" sz="1400"/>
              <a:t>Logs data before, after, and during the fall</a:t>
            </a:r>
            <a:endParaRPr sz="1400"/>
          </a:p>
          <a:p>
            <a:pPr indent="-317500" lvl="0" marL="457200">
              <a:spcBef>
                <a:spcPts val="0"/>
              </a:spcBef>
              <a:spcAft>
                <a:spcPts val="0"/>
              </a:spcAft>
              <a:buSzPts val="1400"/>
              <a:buChar char="●"/>
            </a:pPr>
            <a:r>
              <a:rPr lang="en" sz="1400"/>
              <a:t>Saved as LOG#.txt, where # represents a </a:t>
            </a:r>
            <a:r>
              <a:rPr lang="en" sz="1400"/>
              <a:t>sequential</a:t>
            </a:r>
            <a:r>
              <a:rPr lang="en" sz="1400"/>
              <a:t> number starting with 0</a:t>
            </a:r>
            <a:endParaRPr sz="1400"/>
          </a:p>
        </p:txBody>
      </p:sp>
      <p:sp>
        <p:nvSpPr>
          <p:cNvPr id="262" name="Shape 2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Design Approach - Post-Processing</a:t>
            </a:r>
            <a:endParaRPr/>
          </a:p>
        </p:txBody>
      </p:sp>
      <p:sp>
        <p:nvSpPr>
          <p:cNvPr id="268" name="Shape 268"/>
          <p:cNvSpPr txBox="1"/>
          <p:nvPr>
            <p:ph idx="1" type="body"/>
          </p:nvPr>
        </p:nvSpPr>
        <p:spPr>
          <a:xfrm>
            <a:off x="1297500" y="1426650"/>
            <a:ext cx="8520600" cy="3416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Fourier Transform</a:t>
            </a:r>
            <a:endParaRPr sz="1400"/>
          </a:p>
          <a:p>
            <a:pPr indent="-317500" lvl="0" marL="457200" rtl="0">
              <a:spcBef>
                <a:spcPts val="0"/>
              </a:spcBef>
              <a:spcAft>
                <a:spcPts val="0"/>
              </a:spcAft>
              <a:buSzPts val="1400"/>
              <a:buChar char="●"/>
            </a:pPr>
            <a:r>
              <a:rPr lang="en" sz="1400"/>
              <a:t>Nyquist Frequency</a:t>
            </a:r>
            <a:endParaRPr sz="1400"/>
          </a:p>
          <a:p>
            <a:pPr indent="-317500" lvl="0" marL="457200">
              <a:spcBef>
                <a:spcPts val="0"/>
              </a:spcBef>
              <a:spcAft>
                <a:spcPts val="0"/>
              </a:spcAft>
              <a:buSzPts val="1400"/>
              <a:buChar char="●"/>
            </a:pPr>
            <a:r>
              <a:rPr lang="en" sz="1400"/>
              <a:t>Large D.C. component</a:t>
            </a:r>
            <a:endParaRPr sz="1400"/>
          </a:p>
        </p:txBody>
      </p:sp>
      <p:sp>
        <p:nvSpPr>
          <p:cNvPr id="269" name="Shape 2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Presentation Outline </a:t>
            </a:r>
            <a:endParaRPr/>
          </a:p>
        </p:txBody>
      </p:sp>
      <p:sp>
        <p:nvSpPr>
          <p:cNvPr id="141" name="Shape 14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a:spcBef>
                <a:spcPts val="0"/>
              </a:spcBef>
              <a:spcAft>
                <a:spcPts val="0"/>
              </a:spcAft>
              <a:buSzPts val="1400"/>
              <a:buChar char="●"/>
            </a:pPr>
            <a:r>
              <a:rPr lang="en" sz="1400"/>
              <a:t>Introduction</a:t>
            </a:r>
            <a:endParaRPr sz="1400"/>
          </a:p>
          <a:p>
            <a:pPr indent="-317500" lvl="0" marL="457200">
              <a:spcBef>
                <a:spcPts val="0"/>
              </a:spcBef>
              <a:spcAft>
                <a:spcPts val="0"/>
              </a:spcAft>
              <a:buSzPts val="1400"/>
              <a:buChar char="●"/>
            </a:pPr>
            <a:r>
              <a:rPr lang="en" sz="1400"/>
              <a:t>Our Solution</a:t>
            </a:r>
            <a:endParaRPr sz="1400"/>
          </a:p>
          <a:p>
            <a:pPr indent="-317500" lvl="0" marL="457200">
              <a:spcBef>
                <a:spcPts val="0"/>
              </a:spcBef>
              <a:spcAft>
                <a:spcPts val="0"/>
              </a:spcAft>
              <a:buSzPts val="1400"/>
              <a:buChar char="●"/>
            </a:pPr>
            <a:r>
              <a:rPr lang="en" sz="1400"/>
              <a:t>Results </a:t>
            </a:r>
            <a:endParaRPr sz="1400"/>
          </a:p>
          <a:p>
            <a:pPr indent="-317500" lvl="0" marL="457200">
              <a:spcBef>
                <a:spcPts val="0"/>
              </a:spcBef>
              <a:spcAft>
                <a:spcPts val="0"/>
              </a:spcAft>
              <a:buSzPts val="1400"/>
              <a:buChar char="●"/>
            </a:pPr>
            <a:r>
              <a:rPr lang="en" sz="1400"/>
              <a:t>Future Plans</a:t>
            </a:r>
            <a:endParaRPr sz="1400"/>
          </a:p>
          <a:p>
            <a:pPr indent="-317500" lvl="0" marL="457200">
              <a:spcBef>
                <a:spcPts val="0"/>
              </a:spcBef>
              <a:spcAft>
                <a:spcPts val="0"/>
              </a:spcAft>
              <a:buSzPts val="1400"/>
              <a:buChar char="●"/>
            </a:pPr>
            <a:r>
              <a:rPr lang="en" sz="1400"/>
              <a:t>Conclusion</a:t>
            </a:r>
            <a:endParaRPr sz="1400"/>
          </a:p>
          <a:p>
            <a:pPr indent="-317500" lvl="0" marL="457200">
              <a:spcBef>
                <a:spcPts val="0"/>
              </a:spcBef>
              <a:spcAft>
                <a:spcPts val="0"/>
              </a:spcAft>
              <a:buSzPts val="1400"/>
              <a:buChar char="●"/>
            </a:pPr>
            <a:r>
              <a:rPr lang="en" sz="1400"/>
              <a:t>Acknowledgements </a:t>
            </a:r>
            <a:endParaRPr sz="1400"/>
          </a:p>
          <a:p>
            <a:pPr indent="-317500" lvl="0" marL="457200">
              <a:spcBef>
                <a:spcPts val="0"/>
              </a:spcBef>
              <a:spcAft>
                <a:spcPts val="0"/>
              </a:spcAft>
              <a:buSzPts val="1400"/>
              <a:buChar char="●"/>
            </a:pPr>
            <a:r>
              <a:rPr lang="en" sz="1400"/>
              <a:t>References</a:t>
            </a:r>
            <a:endParaRPr sz="1400"/>
          </a:p>
        </p:txBody>
      </p:sp>
      <p:sp>
        <p:nvSpPr>
          <p:cNvPr id="142" name="Shape 1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Shape 27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Collection and Testing</a:t>
            </a:r>
            <a:endParaRPr/>
          </a:p>
        </p:txBody>
      </p:sp>
      <p:sp>
        <p:nvSpPr>
          <p:cNvPr id="275" name="Shape 27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a:spcBef>
                <a:spcPts val="0"/>
              </a:spcBef>
              <a:spcAft>
                <a:spcPts val="0"/>
              </a:spcAft>
              <a:buSzPts val="1400"/>
              <a:buChar char="●"/>
            </a:pPr>
            <a:r>
              <a:rPr lang="en" sz="1400"/>
              <a:t>Tapping </a:t>
            </a:r>
            <a:r>
              <a:rPr lang="en" sz="1400"/>
              <a:t>on</a:t>
            </a:r>
            <a:r>
              <a:rPr lang="en" sz="1400"/>
              <a:t> table</a:t>
            </a:r>
            <a:endParaRPr sz="1400"/>
          </a:p>
          <a:p>
            <a:pPr indent="-317500" lvl="0" marL="457200">
              <a:spcBef>
                <a:spcPts val="0"/>
              </a:spcBef>
              <a:spcAft>
                <a:spcPts val="0"/>
              </a:spcAft>
              <a:buSzPts val="1400"/>
              <a:buChar char="●"/>
            </a:pPr>
            <a:r>
              <a:rPr lang="en" sz="1400"/>
              <a:t>More accurate data collection</a:t>
            </a:r>
            <a:endParaRPr sz="1400"/>
          </a:p>
          <a:p>
            <a:pPr indent="-317500" lvl="0" marL="457200">
              <a:spcBef>
                <a:spcPts val="0"/>
              </a:spcBef>
              <a:spcAft>
                <a:spcPts val="0"/>
              </a:spcAft>
              <a:buSzPts val="1400"/>
              <a:buChar char="●"/>
            </a:pPr>
            <a:r>
              <a:rPr lang="en" sz="1400"/>
              <a:t>Tests include:</a:t>
            </a:r>
            <a:endParaRPr sz="1400"/>
          </a:p>
          <a:p>
            <a:pPr indent="-317500" lvl="1" marL="914400">
              <a:spcBef>
                <a:spcPts val="0"/>
              </a:spcBef>
              <a:spcAft>
                <a:spcPts val="0"/>
              </a:spcAft>
              <a:buSzPts val="1400"/>
              <a:buChar char="○"/>
            </a:pPr>
            <a:r>
              <a:rPr lang="en" sz="1400"/>
              <a:t>With and without falls</a:t>
            </a:r>
            <a:endParaRPr sz="1400"/>
          </a:p>
          <a:p>
            <a:pPr indent="-317500" lvl="1" marL="914400">
              <a:spcBef>
                <a:spcPts val="0"/>
              </a:spcBef>
              <a:spcAft>
                <a:spcPts val="0"/>
              </a:spcAft>
              <a:buSzPts val="1400"/>
              <a:buChar char="○"/>
            </a:pPr>
            <a:r>
              <a:rPr lang="en" sz="1400"/>
              <a:t>Sitting, Walking,  Standing, Running, Laying, etc.</a:t>
            </a:r>
            <a:endParaRPr sz="1400"/>
          </a:p>
        </p:txBody>
      </p:sp>
      <p:sp>
        <p:nvSpPr>
          <p:cNvPr id="276" name="Shape 27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Collection - Walking</a:t>
            </a:r>
            <a:endParaRPr/>
          </a:p>
        </p:txBody>
      </p:sp>
      <p:sp>
        <p:nvSpPr>
          <p:cNvPr id="282" name="Shape 282"/>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283" name="Shape 283"/>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84" name="Shape 284"/>
          <p:cNvPicPr preferRelativeResize="0"/>
          <p:nvPr/>
        </p:nvPicPr>
        <p:blipFill>
          <a:blip r:embed="rId3">
            <a:alphaModFix/>
          </a:blip>
          <a:stretch>
            <a:fillRect/>
          </a:stretch>
        </p:blipFill>
        <p:spPr>
          <a:xfrm>
            <a:off x="131375" y="1152475"/>
            <a:ext cx="4379849" cy="3284894"/>
          </a:xfrm>
          <a:prstGeom prst="rect">
            <a:avLst/>
          </a:prstGeom>
          <a:noFill/>
          <a:ln>
            <a:noFill/>
          </a:ln>
        </p:spPr>
      </p:pic>
      <p:pic>
        <p:nvPicPr>
          <p:cNvPr id="285" name="Shape 285"/>
          <p:cNvPicPr preferRelativeResize="0"/>
          <p:nvPr/>
        </p:nvPicPr>
        <p:blipFill>
          <a:blip r:embed="rId4">
            <a:alphaModFix/>
          </a:blip>
          <a:stretch>
            <a:fillRect/>
          </a:stretch>
        </p:blipFill>
        <p:spPr>
          <a:xfrm>
            <a:off x="4642425" y="1152488"/>
            <a:ext cx="4379851" cy="3284876"/>
          </a:xfrm>
          <a:prstGeom prst="rect">
            <a:avLst/>
          </a:prstGeom>
          <a:noFill/>
          <a:ln>
            <a:noFill/>
          </a:ln>
        </p:spPr>
      </p:pic>
      <p:sp>
        <p:nvSpPr>
          <p:cNvPr id="286" name="Shape 286"/>
          <p:cNvSpPr txBox="1"/>
          <p:nvPr/>
        </p:nvSpPr>
        <p:spPr>
          <a:xfrm>
            <a:off x="920300" y="4690575"/>
            <a:ext cx="28020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6. Raw Accelerometer Data</a:t>
            </a:r>
            <a:endParaRPr sz="1200">
              <a:solidFill>
                <a:schemeClr val="lt1"/>
              </a:solidFill>
              <a:latin typeface="Lato"/>
              <a:ea typeface="Lato"/>
              <a:cs typeface="Lato"/>
              <a:sym typeface="Lato"/>
            </a:endParaRPr>
          </a:p>
        </p:txBody>
      </p:sp>
      <p:sp>
        <p:nvSpPr>
          <p:cNvPr id="287" name="Shape 287"/>
          <p:cNvSpPr txBox="1"/>
          <p:nvPr/>
        </p:nvSpPr>
        <p:spPr>
          <a:xfrm>
            <a:off x="5534425" y="4690575"/>
            <a:ext cx="28020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7. Raw Magnetometer Data</a:t>
            </a:r>
            <a:endParaRPr sz="1200">
              <a:solidFill>
                <a:schemeClr val="lt1"/>
              </a:solidFill>
              <a:latin typeface="Lato"/>
              <a:ea typeface="Lato"/>
              <a:cs typeface="Lato"/>
              <a:sym typeface="Lato"/>
            </a:endParaRPr>
          </a:p>
        </p:txBody>
      </p:sp>
      <p:sp>
        <p:nvSpPr>
          <p:cNvPr id="288" name="Shape 2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Collection - Walking</a:t>
            </a:r>
            <a:endParaRPr/>
          </a:p>
        </p:txBody>
      </p:sp>
      <p:pic>
        <p:nvPicPr>
          <p:cNvPr id="294" name="Shape 294"/>
          <p:cNvPicPr preferRelativeResize="0"/>
          <p:nvPr/>
        </p:nvPicPr>
        <p:blipFill>
          <a:blip r:embed="rId3">
            <a:alphaModFix/>
          </a:blip>
          <a:stretch>
            <a:fillRect/>
          </a:stretch>
        </p:blipFill>
        <p:spPr>
          <a:xfrm>
            <a:off x="91025" y="1017728"/>
            <a:ext cx="4321375" cy="3241024"/>
          </a:xfrm>
          <a:prstGeom prst="rect">
            <a:avLst/>
          </a:prstGeom>
          <a:noFill/>
          <a:ln>
            <a:noFill/>
          </a:ln>
        </p:spPr>
      </p:pic>
      <p:pic>
        <p:nvPicPr>
          <p:cNvPr id="295" name="Shape 295"/>
          <p:cNvPicPr preferRelativeResize="0"/>
          <p:nvPr/>
        </p:nvPicPr>
        <p:blipFill>
          <a:blip r:embed="rId4">
            <a:alphaModFix/>
          </a:blip>
          <a:stretch>
            <a:fillRect/>
          </a:stretch>
        </p:blipFill>
        <p:spPr>
          <a:xfrm>
            <a:off x="4687125" y="1017725"/>
            <a:ext cx="4321375" cy="3241024"/>
          </a:xfrm>
          <a:prstGeom prst="rect">
            <a:avLst/>
          </a:prstGeom>
          <a:noFill/>
          <a:ln>
            <a:noFill/>
          </a:ln>
        </p:spPr>
      </p:pic>
      <p:sp>
        <p:nvSpPr>
          <p:cNvPr id="296" name="Shape 296"/>
          <p:cNvSpPr txBox="1"/>
          <p:nvPr/>
        </p:nvSpPr>
        <p:spPr>
          <a:xfrm>
            <a:off x="5496000" y="4507125"/>
            <a:ext cx="31125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9. Magnitude of Magnetometer Data</a:t>
            </a:r>
            <a:endParaRPr sz="1200">
              <a:solidFill>
                <a:schemeClr val="lt1"/>
              </a:solidFill>
              <a:latin typeface="Lato"/>
              <a:ea typeface="Lato"/>
              <a:cs typeface="Lato"/>
              <a:sym typeface="Lato"/>
            </a:endParaRPr>
          </a:p>
        </p:txBody>
      </p:sp>
      <p:sp>
        <p:nvSpPr>
          <p:cNvPr id="297" name="Shape 297"/>
          <p:cNvSpPr txBox="1"/>
          <p:nvPr/>
        </p:nvSpPr>
        <p:spPr>
          <a:xfrm>
            <a:off x="850726" y="4507125"/>
            <a:ext cx="31125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8. Magnitude of Accelerometer Data</a:t>
            </a:r>
            <a:endParaRPr sz="1200">
              <a:solidFill>
                <a:schemeClr val="lt1"/>
              </a:solidFill>
              <a:latin typeface="Lato"/>
              <a:ea typeface="Lato"/>
              <a:cs typeface="Lato"/>
              <a:sym typeface="Lato"/>
            </a:endParaRPr>
          </a:p>
        </p:txBody>
      </p:sp>
      <p:sp>
        <p:nvSpPr>
          <p:cNvPr id="298" name="Shape 2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Collection - Walking with Fall</a:t>
            </a:r>
            <a:endParaRPr/>
          </a:p>
        </p:txBody>
      </p:sp>
      <p:pic>
        <p:nvPicPr>
          <p:cNvPr id="304" name="Shape 304"/>
          <p:cNvPicPr preferRelativeResize="0"/>
          <p:nvPr/>
        </p:nvPicPr>
        <p:blipFill>
          <a:blip r:embed="rId3">
            <a:alphaModFix/>
          </a:blip>
          <a:stretch>
            <a:fillRect/>
          </a:stretch>
        </p:blipFill>
        <p:spPr>
          <a:xfrm>
            <a:off x="311700" y="1152475"/>
            <a:ext cx="3952524" cy="2964400"/>
          </a:xfrm>
          <a:prstGeom prst="rect">
            <a:avLst/>
          </a:prstGeom>
          <a:noFill/>
          <a:ln>
            <a:noFill/>
          </a:ln>
        </p:spPr>
      </p:pic>
      <p:pic>
        <p:nvPicPr>
          <p:cNvPr id="305" name="Shape 305"/>
          <p:cNvPicPr preferRelativeResize="0"/>
          <p:nvPr/>
        </p:nvPicPr>
        <p:blipFill>
          <a:blip r:embed="rId4">
            <a:alphaModFix/>
          </a:blip>
          <a:stretch>
            <a:fillRect/>
          </a:stretch>
        </p:blipFill>
        <p:spPr>
          <a:xfrm>
            <a:off x="4923850" y="1152475"/>
            <a:ext cx="3952524" cy="2964400"/>
          </a:xfrm>
          <a:prstGeom prst="rect">
            <a:avLst/>
          </a:prstGeom>
          <a:noFill/>
          <a:ln>
            <a:noFill/>
          </a:ln>
        </p:spPr>
      </p:pic>
      <p:sp>
        <p:nvSpPr>
          <p:cNvPr id="306" name="Shape 306"/>
          <p:cNvSpPr txBox="1"/>
          <p:nvPr/>
        </p:nvSpPr>
        <p:spPr>
          <a:xfrm>
            <a:off x="5620750" y="4401575"/>
            <a:ext cx="31125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10. Raw  Magnetometer Data</a:t>
            </a:r>
            <a:endParaRPr sz="1200">
              <a:solidFill>
                <a:schemeClr val="lt1"/>
              </a:solidFill>
              <a:latin typeface="Lato"/>
              <a:ea typeface="Lato"/>
              <a:cs typeface="Lato"/>
              <a:sym typeface="Lato"/>
            </a:endParaRPr>
          </a:p>
        </p:txBody>
      </p:sp>
      <p:sp>
        <p:nvSpPr>
          <p:cNvPr id="307" name="Shape 307"/>
          <p:cNvSpPr txBox="1"/>
          <p:nvPr/>
        </p:nvSpPr>
        <p:spPr>
          <a:xfrm>
            <a:off x="965876" y="4401575"/>
            <a:ext cx="31125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9. Raw  Accelerometer Data</a:t>
            </a:r>
            <a:endParaRPr sz="1200">
              <a:solidFill>
                <a:schemeClr val="lt1"/>
              </a:solidFill>
              <a:latin typeface="Lato"/>
              <a:ea typeface="Lato"/>
              <a:cs typeface="Lato"/>
              <a:sym typeface="Lato"/>
            </a:endParaRPr>
          </a:p>
        </p:txBody>
      </p:sp>
      <p:sp>
        <p:nvSpPr>
          <p:cNvPr id="308" name="Shape 30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Collection - Walking with Fall</a:t>
            </a:r>
            <a:endParaRPr/>
          </a:p>
        </p:txBody>
      </p:sp>
      <p:pic>
        <p:nvPicPr>
          <p:cNvPr id="314" name="Shape 314"/>
          <p:cNvPicPr preferRelativeResize="0"/>
          <p:nvPr/>
        </p:nvPicPr>
        <p:blipFill>
          <a:blip r:embed="rId3">
            <a:alphaModFix/>
          </a:blip>
          <a:stretch>
            <a:fillRect/>
          </a:stretch>
        </p:blipFill>
        <p:spPr>
          <a:xfrm>
            <a:off x="373100" y="1017713"/>
            <a:ext cx="4027049" cy="3020299"/>
          </a:xfrm>
          <a:prstGeom prst="rect">
            <a:avLst/>
          </a:prstGeom>
          <a:noFill/>
          <a:ln>
            <a:noFill/>
          </a:ln>
        </p:spPr>
      </p:pic>
      <p:pic>
        <p:nvPicPr>
          <p:cNvPr id="315" name="Shape 315"/>
          <p:cNvPicPr preferRelativeResize="0"/>
          <p:nvPr/>
        </p:nvPicPr>
        <p:blipFill>
          <a:blip r:embed="rId4">
            <a:alphaModFix/>
          </a:blip>
          <a:stretch>
            <a:fillRect/>
          </a:stretch>
        </p:blipFill>
        <p:spPr>
          <a:xfrm>
            <a:off x="4772625" y="1017725"/>
            <a:ext cx="4027051" cy="3020281"/>
          </a:xfrm>
          <a:prstGeom prst="rect">
            <a:avLst/>
          </a:prstGeom>
          <a:noFill/>
          <a:ln>
            <a:noFill/>
          </a:ln>
        </p:spPr>
      </p:pic>
      <p:sp>
        <p:nvSpPr>
          <p:cNvPr id="316" name="Shape 316"/>
          <p:cNvSpPr txBox="1"/>
          <p:nvPr/>
        </p:nvSpPr>
        <p:spPr>
          <a:xfrm>
            <a:off x="5421775" y="4324800"/>
            <a:ext cx="32058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12. Magnitude of Magnetometer Data</a:t>
            </a:r>
            <a:endParaRPr sz="1200">
              <a:solidFill>
                <a:schemeClr val="lt1"/>
              </a:solidFill>
              <a:latin typeface="Lato"/>
              <a:ea typeface="Lato"/>
              <a:cs typeface="Lato"/>
              <a:sym typeface="Lato"/>
            </a:endParaRPr>
          </a:p>
        </p:txBody>
      </p:sp>
      <p:sp>
        <p:nvSpPr>
          <p:cNvPr id="317" name="Shape 317"/>
          <p:cNvSpPr txBox="1"/>
          <p:nvPr/>
        </p:nvSpPr>
        <p:spPr>
          <a:xfrm>
            <a:off x="824600" y="4324800"/>
            <a:ext cx="32058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11. Magnitude of Accelerometer Data</a:t>
            </a:r>
            <a:endParaRPr sz="1200">
              <a:solidFill>
                <a:schemeClr val="lt1"/>
              </a:solidFill>
              <a:latin typeface="Lato"/>
              <a:ea typeface="Lato"/>
              <a:cs typeface="Lato"/>
              <a:sym typeface="Lato"/>
            </a:endParaRPr>
          </a:p>
        </p:txBody>
      </p:sp>
      <p:sp>
        <p:nvSpPr>
          <p:cNvPr id="318" name="Shape 3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Shape 3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Fall Detection While Walking</a:t>
            </a:r>
            <a:endParaRPr/>
          </a:p>
        </p:txBody>
      </p:sp>
      <p:pic>
        <p:nvPicPr>
          <p:cNvPr id="324" name="Shape 324"/>
          <p:cNvPicPr preferRelativeResize="0"/>
          <p:nvPr/>
        </p:nvPicPr>
        <p:blipFill>
          <a:blip r:embed="rId3">
            <a:alphaModFix/>
          </a:blip>
          <a:stretch>
            <a:fillRect/>
          </a:stretch>
        </p:blipFill>
        <p:spPr>
          <a:xfrm>
            <a:off x="2107506" y="1017725"/>
            <a:ext cx="4837918" cy="3628451"/>
          </a:xfrm>
          <a:prstGeom prst="rect">
            <a:avLst/>
          </a:prstGeom>
          <a:noFill/>
          <a:ln>
            <a:noFill/>
          </a:ln>
        </p:spPr>
      </p:pic>
      <p:sp>
        <p:nvSpPr>
          <p:cNvPr id="325" name="Shape 325"/>
          <p:cNvSpPr txBox="1"/>
          <p:nvPr/>
        </p:nvSpPr>
        <p:spPr>
          <a:xfrm>
            <a:off x="3543525" y="4736275"/>
            <a:ext cx="31125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13. Fall Detection</a:t>
            </a:r>
            <a:endParaRPr sz="1200">
              <a:solidFill>
                <a:schemeClr val="lt1"/>
              </a:solidFill>
              <a:latin typeface="Lato"/>
              <a:ea typeface="Lato"/>
              <a:cs typeface="Lato"/>
              <a:sym typeface="Lato"/>
            </a:endParaRPr>
          </a:p>
        </p:txBody>
      </p:sp>
      <p:sp>
        <p:nvSpPr>
          <p:cNvPr id="326" name="Shape 3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Collection - Standing</a:t>
            </a:r>
            <a:endParaRPr/>
          </a:p>
        </p:txBody>
      </p:sp>
      <p:pic>
        <p:nvPicPr>
          <p:cNvPr id="332" name="Shape 332"/>
          <p:cNvPicPr preferRelativeResize="0"/>
          <p:nvPr/>
        </p:nvPicPr>
        <p:blipFill>
          <a:blip r:embed="rId3">
            <a:alphaModFix/>
          </a:blip>
          <a:stretch>
            <a:fillRect/>
          </a:stretch>
        </p:blipFill>
        <p:spPr>
          <a:xfrm>
            <a:off x="177350" y="1152475"/>
            <a:ext cx="4210550" cy="3157925"/>
          </a:xfrm>
          <a:prstGeom prst="rect">
            <a:avLst/>
          </a:prstGeom>
          <a:noFill/>
          <a:ln>
            <a:noFill/>
          </a:ln>
        </p:spPr>
      </p:pic>
      <p:pic>
        <p:nvPicPr>
          <p:cNvPr id="333" name="Shape 333"/>
          <p:cNvPicPr preferRelativeResize="0"/>
          <p:nvPr/>
        </p:nvPicPr>
        <p:blipFill>
          <a:blip r:embed="rId4">
            <a:alphaModFix/>
          </a:blip>
          <a:stretch>
            <a:fillRect/>
          </a:stretch>
        </p:blipFill>
        <p:spPr>
          <a:xfrm>
            <a:off x="4694975" y="1152475"/>
            <a:ext cx="4210550" cy="3157924"/>
          </a:xfrm>
          <a:prstGeom prst="rect">
            <a:avLst/>
          </a:prstGeom>
          <a:noFill/>
          <a:ln>
            <a:noFill/>
          </a:ln>
        </p:spPr>
      </p:pic>
      <p:sp>
        <p:nvSpPr>
          <p:cNvPr id="334" name="Shape 334"/>
          <p:cNvSpPr txBox="1"/>
          <p:nvPr/>
        </p:nvSpPr>
        <p:spPr>
          <a:xfrm>
            <a:off x="5496000" y="4507125"/>
            <a:ext cx="31125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15. Raw Magnetometer Data</a:t>
            </a:r>
            <a:endParaRPr sz="1200">
              <a:solidFill>
                <a:schemeClr val="lt1"/>
              </a:solidFill>
              <a:latin typeface="Lato"/>
              <a:ea typeface="Lato"/>
              <a:cs typeface="Lato"/>
              <a:sym typeface="Lato"/>
            </a:endParaRPr>
          </a:p>
        </p:txBody>
      </p:sp>
      <p:sp>
        <p:nvSpPr>
          <p:cNvPr id="335" name="Shape 335"/>
          <p:cNvSpPr txBox="1"/>
          <p:nvPr/>
        </p:nvSpPr>
        <p:spPr>
          <a:xfrm>
            <a:off x="850726" y="4507125"/>
            <a:ext cx="31125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14. Raw Accelerometer Data</a:t>
            </a:r>
            <a:endParaRPr sz="1200">
              <a:solidFill>
                <a:schemeClr val="lt1"/>
              </a:solidFill>
              <a:latin typeface="Lato"/>
              <a:ea typeface="Lato"/>
              <a:cs typeface="Lato"/>
              <a:sym typeface="Lato"/>
            </a:endParaRPr>
          </a:p>
        </p:txBody>
      </p:sp>
      <p:sp>
        <p:nvSpPr>
          <p:cNvPr id="336" name="Shape 3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Shape 34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Collection - Standing </a:t>
            </a:r>
            <a:endParaRPr/>
          </a:p>
        </p:txBody>
      </p:sp>
      <p:sp>
        <p:nvSpPr>
          <p:cNvPr id="342" name="Shape 34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HAYLEY DO THIS</a:t>
            </a:r>
            <a:endParaRPr/>
          </a:p>
          <a:p>
            <a:pPr indent="0" lvl="0" marL="0">
              <a:spcBef>
                <a:spcPts val="1600"/>
              </a:spcBef>
              <a:spcAft>
                <a:spcPts val="1600"/>
              </a:spcAft>
              <a:buNone/>
            </a:pPr>
            <a:r>
              <a:t/>
            </a:r>
            <a:endParaRPr/>
          </a:p>
        </p:txBody>
      </p:sp>
      <p:pic>
        <p:nvPicPr>
          <p:cNvPr id="343" name="Shape 343"/>
          <p:cNvPicPr preferRelativeResize="0"/>
          <p:nvPr/>
        </p:nvPicPr>
        <p:blipFill>
          <a:blip r:embed="rId3">
            <a:alphaModFix/>
          </a:blip>
          <a:stretch>
            <a:fillRect/>
          </a:stretch>
        </p:blipFill>
        <p:spPr>
          <a:xfrm>
            <a:off x="260150" y="1017725"/>
            <a:ext cx="4180601" cy="3135451"/>
          </a:xfrm>
          <a:prstGeom prst="rect">
            <a:avLst/>
          </a:prstGeom>
          <a:noFill/>
          <a:ln>
            <a:noFill/>
          </a:ln>
        </p:spPr>
      </p:pic>
      <p:pic>
        <p:nvPicPr>
          <p:cNvPr id="344" name="Shape 344"/>
          <p:cNvPicPr preferRelativeResize="0"/>
          <p:nvPr/>
        </p:nvPicPr>
        <p:blipFill rotWithShape="1">
          <a:blip r:embed="rId4">
            <a:alphaModFix/>
          </a:blip>
          <a:srcRect b="0" l="0" r="0" t="0"/>
          <a:stretch/>
        </p:blipFill>
        <p:spPr>
          <a:xfrm>
            <a:off x="4762925" y="1017725"/>
            <a:ext cx="4180601" cy="3135451"/>
          </a:xfrm>
          <a:prstGeom prst="rect">
            <a:avLst/>
          </a:prstGeom>
          <a:noFill/>
          <a:ln>
            <a:noFill/>
          </a:ln>
        </p:spPr>
      </p:pic>
      <p:sp>
        <p:nvSpPr>
          <p:cNvPr id="345" name="Shape 345"/>
          <p:cNvSpPr txBox="1"/>
          <p:nvPr/>
        </p:nvSpPr>
        <p:spPr>
          <a:xfrm>
            <a:off x="5297025" y="4507125"/>
            <a:ext cx="33114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17. Magnitude of Magnetometer Data</a:t>
            </a:r>
            <a:endParaRPr sz="1200">
              <a:solidFill>
                <a:schemeClr val="lt1"/>
              </a:solidFill>
              <a:latin typeface="Lato"/>
              <a:ea typeface="Lato"/>
              <a:cs typeface="Lato"/>
              <a:sym typeface="Lato"/>
            </a:endParaRPr>
          </a:p>
        </p:txBody>
      </p:sp>
      <p:sp>
        <p:nvSpPr>
          <p:cNvPr id="346" name="Shape 346"/>
          <p:cNvSpPr txBox="1"/>
          <p:nvPr/>
        </p:nvSpPr>
        <p:spPr>
          <a:xfrm>
            <a:off x="719700" y="4507125"/>
            <a:ext cx="32436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16. Magnitude of Accelerometer Data</a:t>
            </a:r>
            <a:endParaRPr sz="1200">
              <a:solidFill>
                <a:schemeClr val="lt1"/>
              </a:solidFill>
              <a:latin typeface="Lato"/>
              <a:ea typeface="Lato"/>
              <a:cs typeface="Lato"/>
              <a:sym typeface="Lato"/>
            </a:endParaRPr>
          </a:p>
        </p:txBody>
      </p:sp>
      <p:sp>
        <p:nvSpPr>
          <p:cNvPr id="347" name="Shape 3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Shape 35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Collection - Standing With Fall</a:t>
            </a:r>
            <a:endParaRPr/>
          </a:p>
        </p:txBody>
      </p:sp>
      <p:pic>
        <p:nvPicPr>
          <p:cNvPr id="353" name="Shape 353"/>
          <p:cNvPicPr preferRelativeResize="0"/>
          <p:nvPr/>
        </p:nvPicPr>
        <p:blipFill>
          <a:blip r:embed="rId3">
            <a:alphaModFix/>
          </a:blip>
          <a:stretch>
            <a:fillRect/>
          </a:stretch>
        </p:blipFill>
        <p:spPr>
          <a:xfrm>
            <a:off x="311700" y="1066138"/>
            <a:ext cx="4014974" cy="3011231"/>
          </a:xfrm>
          <a:prstGeom prst="rect">
            <a:avLst/>
          </a:prstGeom>
          <a:noFill/>
          <a:ln>
            <a:noFill/>
          </a:ln>
        </p:spPr>
      </p:pic>
      <p:pic>
        <p:nvPicPr>
          <p:cNvPr id="354" name="Shape 354"/>
          <p:cNvPicPr preferRelativeResize="0"/>
          <p:nvPr/>
        </p:nvPicPr>
        <p:blipFill>
          <a:blip r:embed="rId4">
            <a:alphaModFix/>
          </a:blip>
          <a:stretch>
            <a:fillRect/>
          </a:stretch>
        </p:blipFill>
        <p:spPr>
          <a:xfrm>
            <a:off x="4702225" y="1066150"/>
            <a:ext cx="4130076" cy="3097550"/>
          </a:xfrm>
          <a:prstGeom prst="rect">
            <a:avLst/>
          </a:prstGeom>
          <a:noFill/>
          <a:ln>
            <a:noFill/>
          </a:ln>
        </p:spPr>
      </p:pic>
      <p:sp>
        <p:nvSpPr>
          <p:cNvPr id="355" name="Shape 355"/>
          <p:cNvSpPr txBox="1"/>
          <p:nvPr/>
        </p:nvSpPr>
        <p:spPr>
          <a:xfrm>
            <a:off x="5496000" y="4353575"/>
            <a:ext cx="31125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19. Raw  Magnetometer Data</a:t>
            </a:r>
            <a:endParaRPr sz="1200">
              <a:solidFill>
                <a:schemeClr val="lt1"/>
              </a:solidFill>
              <a:latin typeface="Lato"/>
              <a:ea typeface="Lato"/>
              <a:cs typeface="Lato"/>
              <a:sym typeface="Lato"/>
            </a:endParaRPr>
          </a:p>
        </p:txBody>
      </p:sp>
      <p:sp>
        <p:nvSpPr>
          <p:cNvPr id="356" name="Shape 356"/>
          <p:cNvSpPr txBox="1"/>
          <p:nvPr/>
        </p:nvSpPr>
        <p:spPr>
          <a:xfrm>
            <a:off x="841126" y="4353575"/>
            <a:ext cx="31125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18. Raw  Accelerometer Data</a:t>
            </a:r>
            <a:endParaRPr sz="1200">
              <a:solidFill>
                <a:schemeClr val="lt1"/>
              </a:solidFill>
              <a:latin typeface="Lato"/>
              <a:ea typeface="Lato"/>
              <a:cs typeface="Lato"/>
              <a:sym typeface="Lato"/>
            </a:endParaRPr>
          </a:p>
        </p:txBody>
      </p:sp>
      <p:sp>
        <p:nvSpPr>
          <p:cNvPr id="357" name="Shape 3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Collection - Sitting With Fall</a:t>
            </a:r>
            <a:endParaRPr/>
          </a:p>
        </p:txBody>
      </p:sp>
      <p:pic>
        <p:nvPicPr>
          <p:cNvPr id="363" name="Shape 363"/>
          <p:cNvPicPr preferRelativeResize="0"/>
          <p:nvPr/>
        </p:nvPicPr>
        <p:blipFill>
          <a:blip r:embed="rId3">
            <a:alphaModFix/>
          </a:blip>
          <a:stretch>
            <a:fillRect/>
          </a:stretch>
        </p:blipFill>
        <p:spPr>
          <a:xfrm>
            <a:off x="311700" y="1152475"/>
            <a:ext cx="3944599" cy="2958449"/>
          </a:xfrm>
          <a:prstGeom prst="rect">
            <a:avLst/>
          </a:prstGeom>
          <a:noFill/>
          <a:ln>
            <a:noFill/>
          </a:ln>
        </p:spPr>
      </p:pic>
      <p:pic>
        <p:nvPicPr>
          <p:cNvPr id="364" name="Shape 364"/>
          <p:cNvPicPr preferRelativeResize="0"/>
          <p:nvPr/>
        </p:nvPicPr>
        <p:blipFill>
          <a:blip r:embed="rId4">
            <a:alphaModFix/>
          </a:blip>
          <a:stretch>
            <a:fillRect/>
          </a:stretch>
        </p:blipFill>
        <p:spPr>
          <a:xfrm>
            <a:off x="4887700" y="1152475"/>
            <a:ext cx="3944599" cy="2958455"/>
          </a:xfrm>
          <a:prstGeom prst="rect">
            <a:avLst/>
          </a:prstGeom>
          <a:noFill/>
          <a:ln>
            <a:noFill/>
          </a:ln>
        </p:spPr>
      </p:pic>
      <p:sp>
        <p:nvSpPr>
          <p:cNvPr id="365" name="Shape 365"/>
          <p:cNvSpPr txBox="1"/>
          <p:nvPr/>
        </p:nvSpPr>
        <p:spPr>
          <a:xfrm>
            <a:off x="5201075" y="4391975"/>
            <a:ext cx="33114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21. Magnitude of Magnetometer Data</a:t>
            </a:r>
            <a:endParaRPr sz="1200">
              <a:solidFill>
                <a:schemeClr val="lt1"/>
              </a:solidFill>
              <a:latin typeface="Lato"/>
              <a:ea typeface="Lato"/>
              <a:cs typeface="Lato"/>
              <a:sym typeface="Lato"/>
            </a:endParaRPr>
          </a:p>
        </p:txBody>
      </p:sp>
      <p:sp>
        <p:nvSpPr>
          <p:cNvPr id="366" name="Shape 366"/>
          <p:cNvSpPr txBox="1"/>
          <p:nvPr/>
        </p:nvSpPr>
        <p:spPr>
          <a:xfrm>
            <a:off x="604550" y="4391975"/>
            <a:ext cx="32628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20. Magnitude of Accelerometer Data</a:t>
            </a:r>
            <a:endParaRPr sz="1200">
              <a:solidFill>
                <a:schemeClr val="lt1"/>
              </a:solidFill>
              <a:latin typeface="Lato"/>
              <a:ea typeface="Lato"/>
              <a:cs typeface="Lato"/>
              <a:sym typeface="Lato"/>
            </a:endParaRPr>
          </a:p>
        </p:txBody>
      </p:sp>
      <p:sp>
        <p:nvSpPr>
          <p:cNvPr id="367" name="Shape 3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Problem Statement</a:t>
            </a:r>
            <a:endParaRPr/>
          </a:p>
        </p:txBody>
      </p:sp>
      <p:sp>
        <p:nvSpPr>
          <p:cNvPr id="148" name="Shape 14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1400"/>
              <a:t>The amount of time it takes for a fallen senior citizen to </a:t>
            </a:r>
            <a:r>
              <a:rPr lang="en" sz="1400"/>
              <a:t>receive</a:t>
            </a:r>
            <a:r>
              <a:rPr lang="en" sz="1400"/>
              <a:t> help after a fall is considerable, and the current available solutions are not adequate in the event of a senior citizen being unconscious. </a:t>
            </a:r>
            <a:endParaRPr sz="1400"/>
          </a:p>
        </p:txBody>
      </p:sp>
      <p:sp>
        <p:nvSpPr>
          <p:cNvPr id="149" name="Shape 1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Shape 37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Fall Detection While Standing</a:t>
            </a:r>
            <a:endParaRPr/>
          </a:p>
        </p:txBody>
      </p:sp>
      <p:pic>
        <p:nvPicPr>
          <p:cNvPr id="373" name="Shape 373"/>
          <p:cNvPicPr preferRelativeResize="0"/>
          <p:nvPr/>
        </p:nvPicPr>
        <p:blipFill>
          <a:blip r:embed="rId3">
            <a:alphaModFix/>
          </a:blip>
          <a:stretch>
            <a:fillRect/>
          </a:stretch>
        </p:blipFill>
        <p:spPr>
          <a:xfrm>
            <a:off x="2282763" y="1017725"/>
            <a:ext cx="4578475" cy="3433849"/>
          </a:xfrm>
          <a:prstGeom prst="rect">
            <a:avLst/>
          </a:prstGeom>
          <a:noFill/>
          <a:ln>
            <a:noFill/>
          </a:ln>
        </p:spPr>
      </p:pic>
      <p:sp>
        <p:nvSpPr>
          <p:cNvPr id="374" name="Shape 374"/>
          <p:cNvSpPr txBox="1"/>
          <p:nvPr/>
        </p:nvSpPr>
        <p:spPr>
          <a:xfrm>
            <a:off x="3529400" y="4621150"/>
            <a:ext cx="31125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22. Fall Detection</a:t>
            </a:r>
            <a:endParaRPr sz="1200">
              <a:solidFill>
                <a:schemeClr val="lt1"/>
              </a:solidFill>
              <a:latin typeface="Lato"/>
              <a:ea typeface="Lato"/>
              <a:cs typeface="Lato"/>
              <a:sym typeface="Lato"/>
            </a:endParaRPr>
          </a:p>
        </p:txBody>
      </p:sp>
      <p:sp>
        <p:nvSpPr>
          <p:cNvPr id="375" name="Shape 3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Shape 38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Collection - Sitting</a:t>
            </a:r>
            <a:endParaRPr/>
          </a:p>
        </p:txBody>
      </p:sp>
      <p:sp>
        <p:nvSpPr>
          <p:cNvPr id="381" name="Shape 38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HAYLEY DO THIS</a:t>
            </a:r>
            <a:endParaRPr/>
          </a:p>
          <a:p>
            <a:pPr indent="0" lvl="0" marL="0">
              <a:spcBef>
                <a:spcPts val="1600"/>
              </a:spcBef>
              <a:spcAft>
                <a:spcPts val="1600"/>
              </a:spcAft>
              <a:buNone/>
            </a:pPr>
            <a:r>
              <a:t/>
            </a:r>
            <a:endParaRPr/>
          </a:p>
        </p:txBody>
      </p:sp>
      <p:pic>
        <p:nvPicPr>
          <p:cNvPr id="382" name="Shape 382"/>
          <p:cNvPicPr preferRelativeResize="0"/>
          <p:nvPr/>
        </p:nvPicPr>
        <p:blipFill>
          <a:blip r:embed="rId3">
            <a:alphaModFix/>
          </a:blip>
          <a:stretch>
            <a:fillRect/>
          </a:stretch>
        </p:blipFill>
        <p:spPr>
          <a:xfrm>
            <a:off x="311700" y="1017725"/>
            <a:ext cx="4156726" cy="3117550"/>
          </a:xfrm>
          <a:prstGeom prst="rect">
            <a:avLst/>
          </a:prstGeom>
          <a:noFill/>
          <a:ln>
            <a:noFill/>
          </a:ln>
        </p:spPr>
      </p:pic>
      <p:pic>
        <p:nvPicPr>
          <p:cNvPr id="383" name="Shape 383"/>
          <p:cNvPicPr preferRelativeResize="0"/>
          <p:nvPr/>
        </p:nvPicPr>
        <p:blipFill>
          <a:blip r:embed="rId4">
            <a:alphaModFix/>
          </a:blip>
          <a:stretch>
            <a:fillRect/>
          </a:stretch>
        </p:blipFill>
        <p:spPr>
          <a:xfrm>
            <a:off x="4675575" y="1012975"/>
            <a:ext cx="4156726" cy="3117550"/>
          </a:xfrm>
          <a:prstGeom prst="rect">
            <a:avLst/>
          </a:prstGeom>
          <a:noFill/>
          <a:ln>
            <a:noFill/>
          </a:ln>
        </p:spPr>
      </p:pic>
      <p:sp>
        <p:nvSpPr>
          <p:cNvPr id="384" name="Shape 384"/>
          <p:cNvSpPr txBox="1"/>
          <p:nvPr/>
        </p:nvSpPr>
        <p:spPr>
          <a:xfrm>
            <a:off x="5476825" y="4507125"/>
            <a:ext cx="31125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24. Raw Magnetometer Data</a:t>
            </a:r>
            <a:endParaRPr sz="1200">
              <a:solidFill>
                <a:schemeClr val="lt1"/>
              </a:solidFill>
              <a:latin typeface="Lato"/>
              <a:ea typeface="Lato"/>
              <a:cs typeface="Lato"/>
              <a:sym typeface="Lato"/>
            </a:endParaRPr>
          </a:p>
        </p:txBody>
      </p:sp>
      <p:sp>
        <p:nvSpPr>
          <p:cNvPr id="385" name="Shape 385"/>
          <p:cNvSpPr txBox="1"/>
          <p:nvPr/>
        </p:nvSpPr>
        <p:spPr>
          <a:xfrm>
            <a:off x="985076" y="4507125"/>
            <a:ext cx="31125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23. Raw Accelerometer Data</a:t>
            </a:r>
            <a:endParaRPr sz="1200">
              <a:solidFill>
                <a:schemeClr val="lt1"/>
              </a:solidFill>
              <a:latin typeface="Lato"/>
              <a:ea typeface="Lato"/>
              <a:cs typeface="Lato"/>
              <a:sym typeface="Lato"/>
            </a:endParaRPr>
          </a:p>
        </p:txBody>
      </p:sp>
      <p:sp>
        <p:nvSpPr>
          <p:cNvPr id="386" name="Shape 3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Shape 39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Collection - Sitting</a:t>
            </a:r>
            <a:endParaRPr/>
          </a:p>
        </p:txBody>
      </p:sp>
      <p:pic>
        <p:nvPicPr>
          <p:cNvPr id="392" name="Shape 392"/>
          <p:cNvPicPr preferRelativeResize="0"/>
          <p:nvPr/>
        </p:nvPicPr>
        <p:blipFill>
          <a:blip r:embed="rId3">
            <a:alphaModFix/>
          </a:blip>
          <a:stretch>
            <a:fillRect/>
          </a:stretch>
        </p:blipFill>
        <p:spPr>
          <a:xfrm>
            <a:off x="311700" y="1152475"/>
            <a:ext cx="4141699" cy="3106274"/>
          </a:xfrm>
          <a:prstGeom prst="rect">
            <a:avLst/>
          </a:prstGeom>
          <a:noFill/>
          <a:ln>
            <a:noFill/>
          </a:ln>
        </p:spPr>
      </p:pic>
      <p:pic>
        <p:nvPicPr>
          <p:cNvPr id="393" name="Shape 393"/>
          <p:cNvPicPr preferRelativeResize="0"/>
          <p:nvPr/>
        </p:nvPicPr>
        <p:blipFill rotWithShape="1">
          <a:blip r:embed="rId4">
            <a:alphaModFix/>
          </a:blip>
          <a:srcRect b="0" l="0" r="0" t="0"/>
          <a:stretch/>
        </p:blipFill>
        <p:spPr>
          <a:xfrm>
            <a:off x="4690600" y="1152475"/>
            <a:ext cx="4141699" cy="3106274"/>
          </a:xfrm>
          <a:prstGeom prst="rect">
            <a:avLst/>
          </a:prstGeom>
          <a:noFill/>
          <a:ln>
            <a:noFill/>
          </a:ln>
        </p:spPr>
      </p:pic>
      <p:sp>
        <p:nvSpPr>
          <p:cNvPr id="394" name="Shape 394"/>
          <p:cNvSpPr txBox="1"/>
          <p:nvPr/>
        </p:nvSpPr>
        <p:spPr>
          <a:xfrm>
            <a:off x="5239450" y="4507125"/>
            <a:ext cx="33690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26. Magnitude of Magnetometer Data</a:t>
            </a:r>
            <a:endParaRPr sz="1200">
              <a:solidFill>
                <a:schemeClr val="lt1"/>
              </a:solidFill>
              <a:latin typeface="Lato"/>
              <a:ea typeface="Lato"/>
              <a:cs typeface="Lato"/>
              <a:sym typeface="Lato"/>
            </a:endParaRPr>
          </a:p>
        </p:txBody>
      </p:sp>
      <p:sp>
        <p:nvSpPr>
          <p:cNvPr id="395" name="Shape 395"/>
          <p:cNvSpPr txBox="1"/>
          <p:nvPr/>
        </p:nvSpPr>
        <p:spPr>
          <a:xfrm>
            <a:off x="719700" y="4507125"/>
            <a:ext cx="32436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25. Magnitude of Accelerometer Data</a:t>
            </a:r>
            <a:endParaRPr sz="1200">
              <a:solidFill>
                <a:schemeClr val="lt1"/>
              </a:solidFill>
              <a:latin typeface="Lato"/>
              <a:ea typeface="Lato"/>
              <a:cs typeface="Lato"/>
              <a:sym typeface="Lato"/>
            </a:endParaRPr>
          </a:p>
        </p:txBody>
      </p:sp>
      <p:sp>
        <p:nvSpPr>
          <p:cNvPr id="396" name="Shape 39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Shape 40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Collection - Sitting with Minimal Movement</a:t>
            </a:r>
            <a:endParaRPr/>
          </a:p>
        </p:txBody>
      </p:sp>
      <p:pic>
        <p:nvPicPr>
          <p:cNvPr id="402" name="Shape 402"/>
          <p:cNvPicPr preferRelativeResize="0"/>
          <p:nvPr/>
        </p:nvPicPr>
        <p:blipFill>
          <a:blip r:embed="rId3">
            <a:alphaModFix/>
          </a:blip>
          <a:stretch>
            <a:fillRect/>
          </a:stretch>
        </p:blipFill>
        <p:spPr>
          <a:xfrm>
            <a:off x="330875" y="1238413"/>
            <a:ext cx="4180325" cy="3135256"/>
          </a:xfrm>
          <a:prstGeom prst="rect">
            <a:avLst/>
          </a:prstGeom>
          <a:noFill/>
          <a:ln>
            <a:noFill/>
          </a:ln>
        </p:spPr>
      </p:pic>
      <p:pic>
        <p:nvPicPr>
          <p:cNvPr id="403" name="Shape 403"/>
          <p:cNvPicPr preferRelativeResize="0"/>
          <p:nvPr/>
        </p:nvPicPr>
        <p:blipFill>
          <a:blip r:embed="rId4">
            <a:alphaModFix/>
          </a:blip>
          <a:stretch>
            <a:fillRect/>
          </a:stretch>
        </p:blipFill>
        <p:spPr>
          <a:xfrm>
            <a:off x="4651975" y="1238425"/>
            <a:ext cx="4180325" cy="3135233"/>
          </a:xfrm>
          <a:prstGeom prst="rect">
            <a:avLst/>
          </a:prstGeom>
          <a:noFill/>
          <a:ln>
            <a:noFill/>
          </a:ln>
        </p:spPr>
      </p:pic>
      <p:sp>
        <p:nvSpPr>
          <p:cNvPr id="404" name="Shape 404"/>
          <p:cNvSpPr txBox="1"/>
          <p:nvPr/>
        </p:nvSpPr>
        <p:spPr>
          <a:xfrm>
            <a:off x="5496000" y="4507125"/>
            <a:ext cx="31125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28. Raw  Magnetometer Data</a:t>
            </a:r>
            <a:endParaRPr sz="1200">
              <a:solidFill>
                <a:schemeClr val="lt1"/>
              </a:solidFill>
              <a:latin typeface="Lato"/>
              <a:ea typeface="Lato"/>
              <a:cs typeface="Lato"/>
              <a:sym typeface="Lato"/>
            </a:endParaRPr>
          </a:p>
        </p:txBody>
      </p:sp>
      <p:sp>
        <p:nvSpPr>
          <p:cNvPr id="405" name="Shape 405"/>
          <p:cNvSpPr txBox="1"/>
          <p:nvPr/>
        </p:nvSpPr>
        <p:spPr>
          <a:xfrm>
            <a:off x="850726" y="4507125"/>
            <a:ext cx="31125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27. Raw Accelerometer Data</a:t>
            </a:r>
            <a:endParaRPr sz="1200">
              <a:solidFill>
                <a:schemeClr val="lt1"/>
              </a:solidFill>
              <a:latin typeface="Lato"/>
              <a:ea typeface="Lato"/>
              <a:cs typeface="Lato"/>
              <a:sym typeface="Lato"/>
            </a:endParaRPr>
          </a:p>
        </p:txBody>
      </p:sp>
      <p:sp>
        <p:nvSpPr>
          <p:cNvPr id="406" name="Shape 40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Shape 41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Collection - Sitting with Minimal Movement</a:t>
            </a:r>
            <a:endParaRPr/>
          </a:p>
        </p:txBody>
      </p:sp>
      <p:pic>
        <p:nvPicPr>
          <p:cNvPr id="412" name="Shape 412"/>
          <p:cNvPicPr preferRelativeResize="0"/>
          <p:nvPr/>
        </p:nvPicPr>
        <p:blipFill>
          <a:blip r:embed="rId3">
            <a:alphaModFix/>
          </a:blip>
          <a:stretch>
            <a:fillRect/>
          </a:stretch>
        </p:blipFill>
        <p:spPr>
          <a:xfrm>
            <a:off x="153788" y="1258025"/>
            <a:ext cx="4218475" cy="3163849"/>
          </a:xfrm>
          <a:prstGeom prst="rect">
            <a:avLst/>
          </a:prstGeom>
          <a:noFill/>
          <a:ln>
            <a:noFill/>
          </a:ln>
        </p:spPr>
      </p:pic>
      <p:pic>
        <p:nvPicPr>
          <p:cNvPr id="413" name="Shape 413"/>
          <p:cNvPicPr preferRelativeResize="0"/>
          <p:nvPr/>
        </p:nvPicPr>
        <p:blipFill>
          <a:blip r:embed="rId4">
            <a:alphaModFix/>
          </a:blip>
          <a:stretch>
            <a:fillRect/>
          </a:stretch>
        </p:blipFill>
        <p:spPr>
          <a:xfrm>
            <a:off x="4776975" y="1258013"/>
            <a:ext cx="4218475" cy="3163869"/>
          </a:xfrm>
          <a:prstGeom prst="rect">
            <a:avLst/>
          </a:prstGeom>
          <a:noFill/>
          <a:ln>
            <a:noFill/>
          </a:ln>
        </p:spPr>
      </p:pic>
      <p:sp>
        <p:nvSpPr>
          <p:cNvPr id="414" name="Shape 414"/>
          <p:cNvSpPr txBox="1"/>
          <p:nvPr/>
        </p:nvSpPr>
        <p:spPr>
          <a:xfrm>
            <a:off x="5412900" y="4507125"/>
            <a:ext cx="31956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30. Magnitude of Magnetometer Data</a:t>
            </a:r>
            <a:endParaRPr sz="1200">
              <a:solidFill>
                <a:schemeClr val="lt1"/>
              </a:solidFill>
              <a:latin typeface="Lato"/>
              <a:ea typeface="Lato"/>
              <a:cs typeface="Lato"/>
              <a:sym typeface="Lato"/>
            </a:endParaRPr>
          </a:p>
        </p:txBody>
      </p:sp>
      <p:sp>
        <p:nvSpPr>
          <p:cNvPr id="415" name="Shape 415"/>
          <p:cNvSpPr txBox="1"/>
          <p:nvPr/>
        </p:nvSpPr>
        <p:spPr>
          <a:xfrm>
            <a:off x="767675" y="4507125"/>
            <a:ext cx="31956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29. Magnitude of Accelerometer Data</a:t>
            </a:r>
            <a:endParaRPr sz="1200">
              <a:solidFill>
                <a:schemeClr val="lt1"/>
              </a:solidFill>
              <a:latin typeface="Lato"/>
              <a:ea typeface="Lato"/>
              <a:cs typeface="Lato"/>
              <a:sym typeface="Lato"/>
            </a:endParaRPr>
          </a:p>
        </p:txBody>
      </p:sp>
      <p:sp>
        <p:nvSpPr>
          <p:cNvPr id="416" name="Shape 4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Shape 4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Post Analysis Demonstration</a:t>
            </a:r>
            <a:endParaRPr/>
          </a:p>
        </p:txBody>
      </p:sp>
      <p:pic>
        <p:nvPicPr>
          <p:cNvPr id="422" name="Shape 422"/>
          <p:cNvPicPr preferRelativeResize="0"/>
          <p:nvPr/>
        </p:nvPicPr>
        <p:blipFill>
          <a:blip r:embed="rId3">
            <a:alphaModFix/>
          </a:blip>
          <a:stretch>
            <a:fillRect/>
          </a:stretch>
        </p:blipFill>
        <p:spPr>
          <a:xfrm>
            <a:off x="6128975" y="749000"/>
            <a:ext cx="2207425" cy="3924326"/>
          </a:xfrm>
          <a:prstGeom prst="rect">
            <a:avLst/>
          </a:prstGeom>
          <a:noFill/>
          <a:ln>
            <a:noFill/>
          </a:ln>
        </p:spPr>
      </p:pic>
      <p:sp>
        <p:nvSpPr>
          <p:cNvPr id="423" name="Shape 423" title="VID_20180428_094155.mp4">
            <a:hlinkClick r:id="rId4"/>
          </p:cNvPr>
          <p:cNvSpPr/>
          <p:nvPr/>
        </p:nvSpPr>
        <p:spPr>
          <a:xfrm>
            <a:off x="760225" y="1307850"/>
            <a:ext cx="4572000" cy="3429000"/>
          </a:xfrm>
          <a:prstGeom prst="rect">
            <a:avLst/>
          </a:prstGeom>
          <a:noFill/>
          <a:ln>
            <a:noFill/>
          </a:ln>
        </p:spPr>
      </p:sp>
      <p:sp>
        <p:nvSpPr>
          <p:cNvPr id="424" name="Shape 424"/>
          <p:cNvSpPr txBox="1"/>
          <p:nvPr/>
        </p:nvSpPr>
        <p:spPr>
          <a:xfrm>
            <a:off x="6391700" y="4603075"/>
            <a:ext cx="31956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Figure 31.  Fall Alert Text</a:t>
            </a:r>
            <a:endParaRPr sz="1200">
              <a:solidFill>
                <a:schemeClr val="lt1"/>
              </a:solidFill>
              <a:latin typeface="Lato"/>
              <a:ea typeface="Lato"/>
              <a:cs typeface="Lato"/>
              <a:sym typeface="Lato"/>
            </a:endParaRPr>
          </a:p>
        </p:txBody>
      </p:sp>
      <p:sp>
        <p:nvSpPr>
          <p:cNvPr id="425" name="Shape 425"/>
          <p:cNvSpPr txBox="1"/>
          <p:nvPr/>
        </p:nvSpPr>
        <p:spPr>
          <a:xfrm>
            <a:off x="1669125" y="4784850"/>
            <a:ext cx="3195600" cy="26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lt1"/>
                </a:solidFill>
                <a:latin typeface="Lato"/>
                <a:ea typeface="Lato"/>
                <a:cs typeface="Lato"/>
                <a:sym typeface="Lato"/>
              </a:rPr>
              <a:t>Video 1.  Post Analysis Demonstration</a:t>
            </a:r>
            <a:endParaRPr sz="1200">
              <a:solidFill>
                <a:schemeClr val="lt1"/>
              </a:solidFill>
              <a:latin typeface="Lato"/>
              <a:ea typeface="Lato"/>
              <a:cs typeface="Lato"/>
              <a:sym typeface="Lato"/>
            </a:endParaRPr>
          </a:p>
        </p:txBody>
      </p:sp>
      <p:sp>
        <p:nvSpPr>
          <p:cNvPr id="426" name="Shape 4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Shape 4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Preliminary Results</a:t>
            </a:r>
            <a:endParaRPr/>
          </a:p>
        </p:txBody>
      </p:sp>
      <p:sp>
        <p:nvSpPr>
          <p:cNvPr id="432" name="Shape 43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Magnetometer works great</a:t>
            </a:r>
            <a:endParaRPr sz="1400"/>
          </a:p>
          <a:p>
            <a:pPr indent="-317500" lvl="0" marL="457200" rtl="0">
              <a:spcBef>
                <a:spcPts val="0"/>
              </a:spcBef>
              <a:spcAft>
                <a:spcPts val="0"/>
              </a:spcAft>
              <a:buSzPts val="1400"/>
              <a:buChar char="●"/>
            </a:pPr>
            <a:r>
              <a:rPr lang="en" sz="1400"/>
              <a:t>Spike in the field</a:t>
            </a:r>
            <a:endParaRPr sz="1400"/>
          </a:p>
          <a:p>
            <a:pPr indent="-317500" lvl="0" marL="457200" rtl="0">
              <a:spcBef>
                <a:spcPts val="0"/>
              </a:spcBef>
              <a:spcAft>
                <a:spcPts val="0"/>
              </a:spcAft>
              <a:buSzPts val="1400"/>
              <a:buChar char="●"/>
            </a:pPr>
            <a:r>
              <a:rPr lang="en" sz="1400"/>
              <a:t>High fall detection rate</a:t>
            </a:r>
            <a:endParaRPr sz="1400"/>
          </a:p>
        </p:txBody>
      </p:sp>
      <p:sp>
        <p:nvSpPr>
          <p:cNvPr id="433" name="Shape 4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Shape 43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Differences Between Last Year and This Year</a:t>
            </a:r>
            <a:endParaRPr/>
          </a:p>
        </p:txBody>
      </p:sp>
      <p:sp>
        <p:nvSpPr>
          <p:cNvPr id="439" name="Shape 43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Increased battery life</a:t>
            </a:r>
            <a:endParaRPr sz="1400"/>
          </a:p>
          <a:p>
            <a:pPr indent="-317500" lvl="0" marL="457200" rtl="0">
              <a:spcBef>
                <a:spcPts val="0"/>
              </a:spcBef>
              <a:spcAft>
                <a:spcPts val="0"/>
              </a:spcAft>
              <a:buSzPts val="1400"/>
              <a:buChar char="●"/>
            </a:pPr>
            <a:r>
              <a:rPr lang="en" sz="1400"/>
              <a:t>Decreased false positives</a:t>
            </a:r>
            <a:endParaRPr sz="1400"/>
          </a:p>
          <a:p>
            <a:pPr indent="-317500" lvl="0" marL="457200" rtl="0">
              <a:spcBef>
                <a:spcPts val="0"/>
              </a:spcBef>
              <a:spcAft>
                <a:spcPts val="0"/>
              </a:spcAft>
              <a:buSzPts val="1400"/>
              <a:buChar char="●"/>
            </a:pPr>
            <a:r>
              <a:rPr lang="en" sz="1400"/>
              <a:t>Decreased device size</a:t>
            </a:r>
            <a:endParaRPr sz="1400"/>
          </a:p>
        </p:txBody>
      </p:sp>
      <p:sp>
        <p:nvSpPr>
          <p:cNvPr id="440" name="Shape 4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Shape 44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Skills Learned</a:t>
            </a:r>
            <a:endParaRPr/>
          </a:p>
        </p:txBody>
      </p:sp>
      <p:sp>
        <p:nvSpPr>
          <p:cNvPr id="446" name="Shape 44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t>Hayley: Proper documentation makes group projects easier, management of deadlines, distribution of work equally among a team</a:t>
            </a:r>
            <a:endParaRPr sz="1400"/>
          </a:p>
          <a:p>
            <a:pPr indent="0" lvl="0" marL="0" rtl="0">
              <a:spcBef>
                <a:spcPts val="1600"/>
              </a:spcBef>
              <a:spcAft>
                <a:spcPts val="1600"/>
              </a:spcAft>
              <a:buNone/>
            </a:pPr>
            <a:r>
              <a:rPr lang="en" sz="1400"/>
              <a:t>Sean:  A spirit of cooperation, and artificial intelligence</a:t>
            </a:r>
            <a:endParaRPr sz="1400"/>
          </a:p>
        </p:txBody>
      </p:sp>
      <p:sp>
        <p:nvSpPr>
          <p:cNvPr id="447" name="Shape 4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Shape 45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Difficulties</a:t>
            </a:r>
            <a:endParaRPr/>
          </a:p>
        </p:txBody>
      </p:sp>
      <p:sp>
        <p:nvSpPr>
          <p:cNvPr id="453" name="Shape 45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Hayley: Generating test data, accurate data readings, transmitting data over Bluetooth</a:t>
            </a:r>
            <a:endParaRPr sz="1400"/>
          </a:p>
          <a:p>
            <a:pPr indent="-317500" lvl="0" marL="457200" rtl="0">
              <a:spcBef>
                <a:spcPts val="0"/>
              </a:spcBef>
              <a:spcAft>
                <a:spcPts val="0"/>
              </a:spcAft>
              <a:buSzPts val="1400"/>
              <a:buChar char="●"/>
            </a:pPr>
            <a:r>
              <a:rPr lang="en" sz="1400"/>
              <a:t>Sean: Communication, due to different coding preferences and habits</a:t>
            </a:r>
            <a:endParaRPr sz="1400"/>
          </a:p>
        </p:txBody>
      </p:sp>
      <p:sp>
        <p:nvSpPr>
          <p:cNvPr id="454" name="Shape 4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Significance and Motivation</a:t>
            </a:r>
            <a:endParaRPr/>
          </a:p>
        </p:txBody>
      </p:sp>
      <p:sp>
        <p:nvSpPr>
          <p:cNvPr id="155" name="Shape 15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Falls present a very serious issue for senior citizens with one fifth of all falls causing a serious injury[1].</a:t>
            </a:r>
            <a:endParaRPr sz="1400"/>
          </a:p>
          <a:p>
            <a:pPr indent="-317500" lvl="0" marL="457200" rtl="0">
              <a:spcBef>
                <a:spcPts val="0"/>
              </a:spcBef>
              <a:spcAft>
                <a:spcPts val="0"/>
              </a:spcAft>
              <a:buSzPts val="1400"/>
              <a:buChar char="●"/>
            </a:pPr>
            <a:r>
              <a:rPr lang="en" sz="1400"/>
              <a:t>Annually, 2.8 million people are seen in the emergency room for falls; 800,000 of those individuals  require </a:t>
            </a:r>
            <a:r>
              <a:rPr lang="en" sz="1400"/>
              <a:t>hospitalization</a:t>
            </a:r>
            <a:r>
              <a:rPr lang="en" sz="1400"/>
              <a:t> for their fall related injuries.</a:t>
            </a:r>
            <a:endParaRPr sz="1400"/>
          </a:p>
          <a:p>
            <a:pPr indent="-317500" lvl="0" marL="457200">
              <a:spcBef>
                <a:spcPts val="0"/>
              </a:spcBef>
              <a:spcAft>
                <a:spcPts val="0"/>
              </a:spcAft>
              <a:buSzPts val="1400"/>
              <a:buChar char="●"/>
            </a:pPr>
            <a:r>
              <a:rPr lang="en" sz="1400"/>
              <a:t>Additionally, these falls cause serious injuries to senior citizens as 95 percent of hip fractures are caused from falling. These falls could also cause some sort of traumatic brain injury[1].</a:t>
            </a:r>
            <a:br>
              <a:rPr lang="en" sz="1400"/>
            </a:br>
            <a:endParaRPr sz="1400"/>
          </a:p>
        </p:txBody>
      </p:sp>
      <p:sp>
        <p:nvSpPr>
          <p:cNvPr id="156" name="Shape 1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Shape 45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Conclusion</a:t>
            </a:r>
            <a:endParaRPr/>
          </a:p>
        </p:txBody>
      </p:sp>
      <p:sp>
        <p:nvSpPr>
          <p:cNvPr id="460" name="Shape 46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Elimination of false positives in the fall detection algorithm</a:t>
            </a:r>
            <a:endParaRPr sz="1400"/>
          </a:p>
          <a:p>
            <a:pPr indent="-317500" lvl="0" marL="457200" rtl="0">
              <a:spcBef>
                <a:spcPts val="0"/>
              </a:spcBef>
              <a:spcAft>
                <a:spcPts val="0"/>
              </a:spcAft>
              <a:buSzPts val="1400"/>
              <a:buChar char="●"/>
            </a:pPr>
            <a:r>
              <a:rPr lang="en" sz="1400"/>
              <a:t>Increased battery life</a:t>
            </a:r>
            <a:endParaRPr sz="1400"/>
          </a:p>
          <a:p>
            <a:pPr indent="-317500" lvl="0" marL="457200" rtl="0">
              <a:spcBef>
                <a:spcPts val="0"/>
              </a:spcBef>
              <a:spcAft>
                <a:spcPts val="0"/>
              </a:spcAft>
              <a:buSzPts val="1400"/>
              <a:buChar char="●"/>
            </a:pPr>
            <a:r>
              <a:rPr lang="en" sz="1400"/>
              <a:t>The size of the device has been minimized</a:t>
            </a:r>
            <a:endParaRPr sz="1400"/>
          </a:p>
          <a:p>
            <a:pPr indent="-317500" lvl="0" marL="457200" rtl="0">
              <a:spcBef>
                <a:spcPts val="0"/>
              </a:spcBef>
              <a:spcAft>
                <a:spcPts val="0"/>
              </a:spcAft>
              <a:buSzPts val="1400"/>
              <a:buChar char="●"/>
            </a:pPr>
            <a:r>
              <a:rPr lang="en" sz="1400"/>
              <a:t>Attachable case for device</a:t>
            </a:r>
            <a:endParaRPr sz="1400"/>
          </a:p>
          <a:p>
            <a:pPr indent="-317500" lvl="0" marL="457200" rtl="0">
              <a:spcBef>
                <a:spcPts val="0"/>
              </a:spcBef>
              <a:spcAft>
                <a:spcPts val="0"/>
              </a:spcAft>
              <a:buSzPts val="1400"/>
              <a:buChar char="●"/>
            </a:pPr>
            <a:r>
              <a:rPr lang="en" sz="1400"/>
              <a:t>Effectively allocate biometric data for future research</a:t>
            </a:r>
            <a:endParaRPr sz="1400"/>
          </a:p>
        </p:txBody>
      </p:sp>
      <p:sp>
        <p:nvSpPr>
          <p:cNvPr id="461" name="Shape 4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Shape 46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Suggestions for Next Group</a:t>
            </a:r>
            <a:endParaRPr/>
          </a:p>
        </p:txBody>
      </p:sp>
      <p:sp>
        <p:nvSpPr>
          <p:cNvPr id="467" name="Shape 46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Wi-Fi</a:t>
            </a:r>
            <a:endParaRPr sz="1400"/>
          </a:p>
          <a:p>
            <a:pPr indent="-317500" lvl="0" marL="457200" rtl="0">
              <a:spcBef>
                <a:spcPts val="0"/>
              </a:spcBef>
              <a:spcAft>
                <a:spcPts val="0"/>
              </a:spcAft>
              <a:buSzPts val="1400"/>
              <a:buChar char="●"/>
            </a:pPr>
            <a:r>
              <a:rPr lang="en" sz="1400"/>
              <a:t>Add a central data station</a:t>
            </a:r>
            <a:endParaRPr sz="1400"/>
          </a:p>
          <a:p>
            <a:pPr indent="-317500" lvl="0" marL="457200" rtl="0">
              <a:spcBef>
                <a:spcPts val="0"/>
              </a:spcBef>
              <a:spcAft>
                <a:spcPts val="0"/>
              </a:spcAft>
              <a:buSzPts val="1400"/>
              <a:buChar char="●"/>
            </a:pPr>
            <a:r>
              <a:rPr lang="en" sz="1400"/>
              <a:t>Have a manual option</a:t>
            </a:r>
            <a:endParaRPr sz="1400"/>
          </a:p>
          <a:p>
            <a:pPr indent="-317500" lvl="0" marL="457200" rtl="0">
              <a:spcBef>
                <a:spcPts val="0"/>
              </a:spcBef>
              <a:spcAft>
                <a:spcPts val="0"/>
              </a:spcAft>
              <a:buSzPts val="1400"/>
              <a:buChar char="●"/>
            </a:pPr>
            <a:r>
              <a:rPr lang="en" sz="1400"/>
              <a:t>Add in detection of the device being dropped</a:t>
            </a:r>
            <a:endParaRPr sz="1400"/>
          </a:p>
        </p:txBody>
      </p:sp>
      <p:sp>
        <p:nvSpPr>
          <p:cNvPr id="468" name="Shape 4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Shape 47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Acknowledgements</a:t>
            </a:r>
            <a:endParaRPr/>
          </a:p>
        </p:txBody>
      </p:sp>
      <p:sp>
        <p:nvSpPr>
          <p:cNvPr id="474" name="Shape 47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Mr. Mattus</a:t>
            </a:r>
            <a:endParaRPr sz="1400"/>
          </a:p>
          <a:p>
            <a:pPr indent="-317500" lvl="0" marL="457200" rtl="0">
              <a:spcBef>
                <a:spcPts val="0"/>
              </a:spcBef>
              <a:spcAft>
                <a:spcPts val="0"/>
              </a:spcAft>
              <a:buSzPts val="1400"/>
              <a:buChar char="●"/>
            </a:pPr>
            <a:r>
              <a:rPr lang="en" sz="1400"/>
              <a:t>Mr. Schmidt</a:t>
            </a:r>
            <a:endParaRPr sz="1400"/>
          </a:p>
          <a:p>
            <a:pPr indent="-317500" lvl="0" marL="457200" rtl="0">
              <a:spcBef>
                <a:spcPts val="0"/>
              </a:spcBef>
              <a:spcAft>
                <a:spcPts val="0"/>
              </a:spcAft>
              <a:buSzPts val="1400"/>
              <a:buChar char="●"/>
            </a:pPr>
            <a:r>
              <a:rPr lang="en" sz="1400"/>
              <a:t>Dr. Imtiaz</a:t>
            </a:r>
            <a:endParaRPr sz="1400"/>
          </a:p>
          <a:p>
            <a:pPr indent="-317500" lvl="0" marL="457200" rtl="0">
              <a:spcBef>
                <a:spcPts val="0"/>
              </a:spcBef>
              <a:spcAft>
                <a:spcPts val="0"/>
              </a:spcAft>
              <a:buSzPts val="1400"/>
              <a:buChar char="●"/>
            </a:pPr>
            <a:r>
              <a:rPr lang="en" sz="1400"/>
              <a:t>All you lovely people</a:t>
            </a:r>
            <a:endParaRPr sz="1400"/>
          </a:p>
        </p:txBody>
      </p:sp>
      <p:sp>
        <p:nvSpPr>
          <p:cNvPr id="475" name="Shape 4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Shape 48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Questions?</a:t>
            </a:r>
            <a:endParaRPr/>
          </a:p>
        </p:txBody>
      </p:sp>
      <p:sp>
        <p:nvSpPr>
          <p:cNvPr id="481" name="Shape 48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Shape 48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References</a:t>
            </a:r>
            <a:endParaRPr/>
          </a:p>
        </p:txBody>
      </p:sp>
      <p:sp>
        <p:nvSpPr>
          <p:cNvPr id="487" name="Shape 48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165100" lvl="0" marL="228600" rtl="0">
              <a:lnSpc>
                <a:spcPct val="80000"/>
              </a:lnSpc>
              <a:spcBef>
                <a:spcPts val="0"/>
              </a:spcBef>
              <a:spcAft>
                <a:spcPts val="0"/>
              </a:spcAft>
              <a:buClr>
                <a:schemeClr val="lt1"/>
              </a:buClr>
              <a:buSzPts val="1400"/>
              <a:buChar char="•"/>
            </a:pPr>
            <a:r>
              <a:rPr lang="en" sz="1400"/>
              <a:t>[1] “Important Facts about Falls | Home and Recreational Safety | CDC Injury Center.” [Online]. Available: https://www.cdc.gov/homeandrecreationalsafety/falls/adultfalls.html. [Accessed: 16-Nov-2017].</a:t>
            </a:r>
            <a:endParaRPr sz="1400"/>
          </a:p>
          <a:p>
            <a:pPr indent="-165100" lvl="0" marL="228600" rtl="0">
              <a:lnSpc>
                <a:spcPct val="80000"/>
              </a:lnSpc>
              <a:spcBef>
                <a:spcPts val="1000"/>
              </a:spcBef>
              <a:spcAft>
                <a:spcPts val="0"/>
              </a:spcAft>
              <a:buClr>
                <a:schemeClr val="lt1"/>
              </a:buClr>
              <a:buSzPts val="1400"/>
              <a:buChar char="•"/>
            </a:pPr>
            <a:r>
              <a:rPr lang="en" sz="1400"/>
              <a:t>[2] “Latest Alzheimer’s Facts and Figures,” </a:t>
            </a:r>
            <a:r>
              <a:rPr i="1" lang="en" sz="1400"/>
              <a:t>Latest Facts &amp; Figures Report | Alzheimer’s Association</a:t>
            </a:r>
            <a:r>
              <a:rPr lang="en" sz="1400"/>
              <a:t>, 17-Sep-2013. [Online]. Available: //www.alz.org/facts/overview.asp. [Accessed: 16-Nov-2017].</a:t>
            </a:r>
            <a:endParaRPr sz="1400"/>
          </a:p>
          <a:p>
            <a:pPr indent="-165100" lvl="0" marL="228600" rtl="0">
              <a:lnSpc>
                <a:spcPct val="80000"/>
              </a:lnSpc>
              <a:spcBef>
                <a:spcPts val="1000"/>
              </a:spcBef>
              <a:spcAft>
                <a:spcPts val="0"/>
              </a:spcAft>
              <a:buClr>
                <a:schemeClr val="lt1"/>
              </a:buClr>
              <a:buSzPts val="1400"/>
              <a:buChar char="•"/>
            </a:pPr>
            <a:r>
              <a:rPr lang="en" sz="1400"/>
              <a:t>[3] FallAlert2017, </a:t>
            </a:r>
            <a:r>
              <a:rPr i="1" lang="en" sz="1400"/>
              <a:t>Contribute to Self-Activating-Fall-Alert development by creating an account on GitHub</a:t>
            </a:r>
            <a:r>
              <a:rPr lang="en" sz="1400"/>
              <a:t>. 2017.</a:t>
            </a:r>
            <a:endParaRPr sz="1400"/>
          </a:p>
          <a:p>
            <a:pPr indent="-165100" lvl="0" marL="228600" rtl="0">
              <a:lnSpc>
                <a:spcPct val="80000"/>
              </a:lnSpc>
              <a:spcBef>
                <a:spcPts val="1000"/>
              </a:spcBef>
              <a:spcAft>
                <a:spcPts val="0"/>
              </a:spcAft>
              <a:buClr>
                <a:schemeClr val="lt1"/>
              </a:buClr>
              <a:buSzPts val="1400"/>
              <a:buChar char="•"/>
            </a:pPr>
            <a:r>
              <a:rPr lang="en" sz="1400"/>
              <a:t>[4]“9DoF Razor IMU M0 Hookup Guide - learn.sparkfun.com.” [Online]. Available:</a:t>
            </a:r>
            <a:r>
              <a:rPr lang="en" sz="1400">
                <a:uFill>
                  <a:noFill/>
                </a:uFill>
                <a:hlinkClick r:id="rId3"/>
              </a:rPr>
              <a:t> </a:t>
            </a:r>
            <a:r>
              <a:rPr lang="en" sz="1400" u="sng">
                <a:hlinkClick r:id="rId4"/>
              </a:rPr>
              <a:t>https://learn.sparkfun.com/tutorials/9dof-razor-imu-m0-hookup-guide</a:t>
            </a:r>
            <a:r>
              <a:rPr lang="en" sz="1400"/>
              <a:t>. [Accessed: 27-Apr-2018].</a:t>
            </a:r>
            <a:endParaRPr sz="1400"/>
          </a:p>
        </p:txBody>
      </p:sp>
      <p:sp>
        <p:nvSpPr>
          <p:cNvPr id="488" name="Shape 4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Significance and Motivation (Cont.)</a:t>
            </a:r>
            <a:endParaRPr/>
          </a:p>
        </p:txBody>
      </p:sp>
      <p:sp>
        <p:nvSpPr>
          <p:cNvPr id="162" name="Shape 16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a:spcBef>
                <a:spcPts val="0"/>
              </a:spcBef>
              <a:spcAft>
                <a:spcPts val="0"/>
              </a:spcAft>
              <a:buSzPts val="1400"/>
              <a:buChar char="●"/>
            </a:pPr>
            <a:r>
              <a:rPr lang="en" sz="1400"/>
              <a:t>Medical devices, such as Life Alert, naturally assume</a:t>
            </a:r>
            <a:r>
              <a:rPr lang="en" sz="1400"/>
              <a:t> </a:t>
            </a:r>
            <a:r>
              <a:rPr lang="en" sz="1400"/>
              <a:t>the user knows  they are wearing the device, and  have the ability to interact with it.</a:t>
            </a:r>
            <a:endParaRPr sz="1400"/>
          </a:p>
          <a:p>
            <a:pPr indent="-317500" lvl="0" marL="457200" rtl="0">
              <a:spcBef>
                <a:spcPts val="0"/>
              </a:spcBef>
              <a:spcAft>
                <a:spcPts val="0"/>
              </a:spcAft>
              <a:buSzPts val="1400"/>
              <a:buChar char="●"/>
            </a:pPr>
            <a:r>
              <a:rPr lang="en" sz="1400"/>
              <a:t>Every 11 seconds, an elderly person is treated in a hospital for a fall;  every 19 minutes an elderly person  dies from a fall related incident. [1]</a:t>
            </a:r>
            <a:endParaRPr sz="1400"/>
          </a:p>
          <a:p>
            <a:pPr indent="-317500" lvl="0" marL="457200" rtl="0">
              <a:spcBef>
                <a:spcPts val="0"/>
              </a:spcBef>
              <a:spcAft>
                <a:spcPts val="0"/>
              </a:spcAft>
              <a:buSzPts val="1400"/>
              <a:buChar char="●"/>
            </a:pPr>
            <a:r>
              <a:rPr lang="en" sz="1400"/>
              <a:t>About 28%(12.5 million) of non-</a:t>
            </a:r>
            <a:r>
              <a:rPr lang="en" sz="1400"/>
              <a:t>institutionalized</a:t>
            </a:r>
            <a:r>
              <a:rPr lang="en" sz="1400"/>
              <a:t> </a:t>
            </a:r>
            <a:r>
              <a:rPr lang="en" sz="1400"/>
              <a:t>elderly</a:t>
            </a:r>
            <a:r>
              <a:rPr lang="en" sz="1400"/>
              <a:t> citizens live alone.</a:t>
            </a:r>
            <a:endParaRPr sz="1400"/>
          </a:p>
        </p:txBody>
      </p:sp>
      <p:sp>
        <p:nvSpPr>
          <p:cNvPr id="163" name="Shape 1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Issues with Current Solutions</a:t>
            </a:r>
            <a:endParaRPr/>
          </a:p>
        </p:txBody>
      </p:sp>
      <p:sp>
        <p:nvSpPr>
          <p:cNvPr id="169" name="Shape 16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a:spcBef>
                <a:spcPts val="0"/>
              </a:spcBef>
              <a:spcAft>
                <a:spcPts val="0"/>
              </a:spcAft>
              <a:buSzPts val="1400"/>
              <a:buChar char="●"/>
            </a:pPr>
            <a:r>
              <a:rPr lang="en" sz="1400"/>
              <a:t>Not Having:</a:t>
            </a:r>
            <a:endParaRPr sz="1400"/>
          </a:p>
          <a:p>
            <a:pPr indent="-317500" lvl="1" marL="914400" rtl="0">
              <a:spcBef>
                <a:spcPts val="0"/>
              </a:spcBef>
              <a:spcAft>
                <a:spcPts val="0"/>
              </a:spcAft>
              <a:buSzPts val="1400"/>
              <a:buChar char="○"/>
            </a:pPr>
            <a:r>
              <a:rPr lang="en" sz="1400"/>
              <a:t>Fear of alarms systems due to it inappropriately going off or being difficult to maintain.</a:t>
            </a:r>
            <a:endParaRPr sz="1400"/>
          </a:p>
          <a:p>
            <a:pPr indent="-317500" lvl="0" marL="457200" rtl="0">
              <a:spcBef>
                <a:spcPts val="0"/>
              </a:spcBef>
              <a:spcAft>
                <a:spcPts val="0"/>
              </a:spcAft>
              <a:buSzPts val="1400"/>
              <a:buChar char="●"/>
            </a:pPr>
            <a:r>
              <a:rPr lang="en" sz="1400"/>
              <a:t>Having one:</a:t>
            </a:r>
            <a:endParaRPr sz="1400"/>
          </a:p>
          <a:p>
            <a:pPr indent="-317500" lvl="1" marL="914400" rtl="0">
              <a:spcBef>
                <a:spcPts val="0"/>
              </a:spcBef>
              <a:spcAft>
                <a:spcPts val="0"/>
              </a:spcAft>
              <a:buSzPts val="1400"/>
              <a:buChar char="○"/>
            </a:pPr>
            <a:r>
              <a:rPr lang="en" sz="1400"/>
              <a:t>The device is not practical in design, bulky and evident. </a:t>
            </a:r>
            <a:endParaRPr sz="1400"/>
          </a:p>
          <a:p>
            <a:pPr indent="-317500" lvl="1" marL="914400">
              <a:spcBef>
                <a:spcPts val="0"/>
              </a:spcBef>
              <a:spcAft>
                <a:spcPts val="0"/>
              </a:spcAft>
              <a:buSzPts val="1400"/>
              <a:buChar char="○"/>
            </a:pPr>
            <a:r>
              <a:rPr lang="en" sz="1400"/>
              <a:t>It is not self-activating which does not help when the elderly citizen is unconscious or forgets that they have one.</a:t>
            </a:r>
            <a:endParaRPr sz="1400"/>
          </a:p>
          <a:p>
            <a:pPr indent="-317500" lvl="0" marL="457200">
              <a:spcBef>
                <a:spcPts val="0"/>
              </a:spcBef>
              <a:spcAft>
                <a:spcPts val="0"/>
              </a:spcAft>
              <a:buSzPts val="1400"/>
              <a:buChar char="●"/>
            </a:pPr>
            <a:r>
              <a:rPr lang="en" sz="1400"/>
              <a:t>Fees:</a:t>
            </a:r>
            <a:endParaRPr sz="1400"/>
          </a:p>
          <a:p>
            <a:pPr indent="-317500" lvl="1" marL="914400">
              <a:spcBef>
                <a:spcPts val="0"/>
              </a:spcBef>
              <a:spcAft>
                <a:spcPts val="0"/>
              </a:spcAft>
              <a:buSzPts val="1400"/>
              <a:buChar char="○"/>
            </a:pPr>
            <a:r>
              <a:rPr lang="en" sz="1400"/>
              <a:t>Currently, all of the medical alert devices require a fee that is paid monthly for </a:t>
            </a:r>
            <a:r>
              <a:rPr lang="en" sz="1400"/>
              <a:t>cellular</a:t>
            </a:r>
            <a:r>
              <a:rPr lang="en" sz="1400"/>
              <a:t> charges</a:t>
            </a:r>
            <a:endParaRPr sz="1400"/>
          </a:p>
        </p:txBody>
      </p:sp>
      <p:sp>
        <p:nvSpPr>
          <p:cNvPr id="170" name="Shape 1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Our Proposed Solution</a:t>
            </a:r>
            <a:endParaRPr/>
          </a:p>
        </p:txBody>
      </p:sp>
      <p:sp>
        <p:nvSpPr>
          <p:cNvPr id="176" name="Shape 17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400"/>
              <a:t>Our Self-Activating Device takes away the need for the elderly person to interact with the device to get the immediate help that is required. The self-activating fall alert device is a wearable system that is dependable, user-friendly, self-activating, and provides post-fall processing. The system aims to minimize the time to receive help after falling. The project aims to provide enough information from the data collection process to give to medical professionals who will be able to help with corrective measures for the wearer of the device. The device system aims to be able to make the distinguish between someone who has become unconscious and non-mobile due to a fall and someone who is just resting.</a:t>
            </a:r>
            <a:endParaRPr sz="1400"/>
          </a:p>
          <a:p>
            <a:pPr indent="0" lvl="0" marL="0">
              <a:spcBef>
                <a:spcPts val="0"/>
              </a:spcBef>
              <a:spcAft>
                <a:spcPts val="1600"/>
              </a:spcAft>
              <a:buNone/>
            </a:pPr>
            <a:r>
              <a:t/>
            </a:r>
            <a:endParaRPr sz="1400"/>
          </a:p>
        </p:txBody>
      </p:sp>
      <p:sp>
        <p:nvSpPr>
          <p:cNvPr id="177" name="Shape 1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Objectives</a:t>
            </a:r>
            <a:endParaRPr/>
          </a:p>
        </p:txBody>
      </p:sp>
      <p:sp>
        <p:nvSpPr>
          <p:cNvPr id="183" name="Shape 18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a:spcBef>
                <a:spcPts val="0"/>
              </a:spcBef>
              <a:spcAft>
                <a:spcPts val="0"/>
              </a:spcAft>
              <a:buSzPts val="1400"/>
              <a:buChar char="●"/>
            </a:pPr>
            <a:r>
              <a:rPr lang="en" sz="1400"/>
              <a:t>Minimize time from fall to receiving help</a:t>
            </a:r>
            <a:endParaRPr sz="1400"/>
          </a:p>
          <a:p>
            <a:pPr indent="-317500" lvl="0" marL="457200">
              <a:spcBef>
                <a:spcPts val="0"/>
              </a:spcBef>
              <a:spcAft>
                <a:spcPts val="0"/>
              </a:spcAft>
              <a:buSzPts val="1400"/>
              <a:buChar char="●"/>
            </a:pPr>
            <a:r>
              <a:rPr lang="en" sz="1400"/>
              <a:t>Provide data for future corrective measures</a:t>
            </a:r>
            <a:endParaRPr sz="1400"/>
          </a:p>
          <a:p>
            <a:pPr indent="-317500" lvl="0" marL="457200">
              <a:spcBef>
                <a:spcPts val="0"/>
              </a:spcBef>
              <a:spcAft>
                <a:spcPts val="0"/>
              </a:spcAft>
              <a:buSzPts val="1400"/>
              <a:buChar char="●"/>
            </a:pPr>
            <a:r>
              <a:rPr lang="en" sz="1400"/>
              <a:t>Minimize battery consumption</a:t>
            </a:r>
            <a:endParaRPr sz="1400"/>
          </a:p>
          <a:p>
            <a:pPr indent="-317500" lvl="0" marL="457200">
              <a:spcBef>
                <a:spcPts val="0"/>
              </a:spcBef>
              <a:spcAft>
                <a:spcPts val="0"/>
              </a:spcAft>
              <a:buSzPts val="1400"/>
              <a:buChar char="●"/>
            </a:pPr>
            <a:r>
              <a:rPr lang="en" sz="1400"/>
              <a:t>More accurate detection of falls</a:t>
            </a:r>
            <a:endParaRPr sz="1400"/>
          </a:p>
        </p:txBody>
      </p:sp>
      <p:sp>
        <p:nvSpPr>
          <p:cNvPr id="184" name="Shape 1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Decision to Work on This Project</a:t>
            </a:r>
            <a:endParaRPr/>
          </a:p>
        </p:txBody>
      </p:sp>
      <p:sp>
        <p:nvSpPr>
          <p:cNvPr id="190" name="Shape 19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a:spcBef>
                <a:spcPts val="0"/>
              </a:spcBef>
              <a:spcAft>
                <a:spcPts val="0"/>
              </a:spcAft>
              <a:buSzPts val="1400"/>
              <a:buChar char="●"/>
            </a:pPr>
            <a:r>
              <a:rPr lang="en" sz="1400"/>
              <a:t>Team: A challenging project which utilizes and applies current engineering skills; as well as, broaden our engineering knowledge.</a:t>
            </a:r>
            <a:endParaRPr sz="1400"/>
          </a:p>
          <a:p>
            <a:pPr indent="-317500" lvl="0" marL="457200">
              <a:spcBef>
                <a:spcPts val="0"/>
              </a:spcBef>
              <a:spcAft>
                <a:spcPts val="0"/>
              </a:spcAft>
              <a:buSzPts val="1400"/>
              <a:buChar char="●"/>
            </a:pPr>
            <a:r>
              <a:rPr lang="en" sz="1400"/>
              <a:t>Individual:</a:t>
            </a:r>
            <a:endParaRPr sz="1400"/>
          </a:p>
          <a:p>
            <a:pPr indent="-317500" lvl="1" marL="914400">
              <a:spcBef>
                <a:spcPts val="0"/>
              </a:spcBef>
              <a:spcAft>
                <a:spcPts val="0"/>
              </a:spcAft>
              <a:buSzPts val="1400"/>
              <a:buChar char="○"/>
            </a:pPr>
            <a:r>
              <a:rPr lang="en" sz="1400"/>
              <a:t>Hayley: Passion for healthcare and the desire to help others</a:t>
            </a:r>
            <a:endParaRPr sz="1400"/>
          </a:p>
          <a:p>
            <a:pPr indent="-317500" lvl="1" marL="914400">
              <a:spcBef>
                <a:spcPts val="0"/>
              </a:spcBef>
              <a:spcAft>
                <a:spcPts val="0"/>
              </a:spcAft>
              <a:buSzPts val="1400"/>
              <a:buChar char="○"/>
            </a:pPr>
            <a:r>
              <a:rPr lang="en" sz="1400"/>
              <a:t>Sean: A strong belief that technology should be used to serve humanity</a:t>
            </a:r>
            <a:endParaRPr sz="1400"/>
          </a:p>
        </p:txBody>
      </p:sp>
      <p:sp>
        <p:nvSpPr>
          <p:cNvPr id="191" name="Shape 19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